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5" r:id="rId1"/>
  </p:sldMasterIdLst>
  <p:notesMasterIdLst>
    <p:notesMasterId r:id="rId36"/>
  </p:notesMasterIdLst>
  <p:sldIdLst>
    <p:sldId id="256" r:id="rId2"/>
    <p:sldId id="257" r:id="rId3"/>
    <p:sldId id="258" r:id="rId4"/>
    <p:sldId id="296" r:id="rId5"/>
    <p:sldId id="276" r:id="rId6"/>
    <p:sldId id="277" r:id="rId7"/>
    <p:sldId id="297" r:id="rId8"/>
    <p:sldId id="298" r:id="rId9"/>
    <p:sldId id="299" r:id="rId10"/>
    <p:sldId id="300" r:id="rId11"/>
    <p:sldId id="278" r:id="rId12"/>
    <p:sldId id="273" r:id="rId13"/>
    <p:sldId id="274" r:id="rId14"/>
    <p:sldId id="275" r:id="rId15"/>
    <p:sldId id="279" r:id="rId16"/>
    <p:sldId id="284" r:id="rId17"/>
    <p:sldId id="285" r:id="rId18"/>
    <p:sldId id="286" r:id="rId19"/>
    <p:sldId id="281" r:id="rId20"/>
    <p:sldId id="288" r:id="rId21"/>
    <p:sldId id="289" r:id="rId22"/>
    <p:sldId id="306" r:id="rId23"/>
    <p:sldId id="263" r:id="rId24"/>
    <p:sldId id="270" r:id="rId25"/>
    <p:sldId id="301" r:id="rId26"/>
    <p:sldId id="291" r:id="rId27"/>
    <p:sldId id="292" r:id="rId28"/>
    <p:sldId id="293" r:id="rId29"/>
    <p:sldId id="294" r:id="rId30"/>
    <p:sldId id="295" r:id="rId31"/>
    <p:sldId id="302" r:id="rId32"/>
    <p:sldId id="303" r:id="rId33"/>
    <p:sldId id="304" r:id="rId34"/>
    <p:sldId id="305" r:id="rId35"/>
  </p:sldIdLst>
  <p:sldSz cx="9144000" cy="6858000" type="screen4x3"/>
  <p:notesSz cx="6858000" cy="9144000"/>
  <p:embeddedFontLst>
    <p:embeddedFont>
      <p:font typeface="Calibri" panose="020F0502020204030204" pitchFamily="34" charset="0"/>
      <p:regular r:id="rId37"/>
      <p:bold r:id="rId38"/>
      <p:italic r:id="rId39"/>
      <p:boldItalic r:id="rId40"/>
    </p:embeddedFont>
    <p:embeddedFont>
      <p:font typeface="Helvetica Neue" panose="02000503000000020004" pitchFamily="2" charset="0"/>
      <p:regular r:id="rId41"/>
      <p:bold r:id="rId42"/>
      <p:italic r:id="rId43"/>
      <p:boldItalic r:id="rId44"/>
    </p:embeddedFont>
    <p:embeddedFont>
      <p:font typeface="Verdana" panose="020B060403050404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19C24B-1065-4DFB-82B0-5F68EA8F850F}">
  <a:tblStyle styleId="{AD19C24B-1065-4DFB-82B0-5F68EA8F850F}" styleName="Table_0">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8ECF4"/>
          </a:solidFill>
        </a:fill>
      </a:tcStyle>
    </a:lastRow>
    <a:seCell>
      <a:tcTxStyle/>
      <a:tcStyle>
        <a:tcBdr/>
      </a:tcStyle>
    </a:seCell>
    <a:swCell>
      <a:tcTxStyle/>
      <a:tcStyle>
        <a:tcBdr/>
      </a:tcStyle>
    </a:swCell>
    <a:firstRow>
      <a:tcTxStyle b="on" i="off"/>
      <a:tcStyle>
        <a:tcBdr/>
        <a:fill>
          <a:solidFill>
            <a:srgbClr val="E8ECF4"/>
          </a:solidFill>
        </a:fill>
      </a:tcStyle>
    </a:firstRow>
    <a:neCell>
      <a:tcTxStyle/>
      <a:tcStyle>
        <a:tcBdr/>
      </a:tcStyle>
    </a:neCell>
    <a:nwCell>
      <a:tcTxStyle/>
      <a:tcStyle>
        <a:tcBdr/>
      </a:tcStyle>
    </a:nwCell>
  </a:tblStyle>
  <a:tblStyle styleId="{564EF54C-DCA8-4B36-AFB6-34CE3F14C475}" styleName="Table_1">
    <a:wholeTbl>
      <a:tcTxStyle b="off" i="off">
        <a:font>
          <a:latin typeface="Calibri"/>
          <a:ea typeface="Calibri"/>
          <a:cs typeface="Calibri"/>
        </a:font>
        <a:schemeClr val="lt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wholeTbl>
    <a:band1H>
      <a:tcTxStyle/>
      <a:tcStyle>
        <a:tcBdr/>
        <a:fill>
          <a:solidFill>
            <a:srgbClr val="3E6695"/>
          </a:solidFill>
        </a:fill>
      </a:tcStyle>
    </a:band1H>
    <a:band2H>
      <a:tcTxStyle/>
      <a:tcStyle>
        <a:tcBdr/>
      </a:tcStyle>
    </a:band2H>
    <a:band1V>
      <a:tcTxStyle/>
      <a:tcStyle>
        <a:tcBdr/>
        <a:fill>
          <a:solidFill>
            <a:srgbClr val="3E6695"/>
          </a:solidFill>
        </a:fill>
      </a:tcStyle>
    </a:band1V>
    <a:band2V>
      <a:tcTxStyle/>
      <a:tcStyle>
        <a:tcBdr/>
      </a:tcStyle>
    </a:band2V>
    <a:lastCol>
      <a:tcTxStyle b="on" i="off"/>
      <a:tcStyle>
        <a:tcBdr>
          <a:left>
            <a:ln w="25400" cap="flat" cmpd="sng">
              <a:solidFill>
                <a:schemeClr val="lt1"/>
              </a:solidFill>
              <a:prstDash val="solid"/>
              <a:round/>
              <a:headEnd type="none" w="sm" len="sm"/>
              <a:tailEnd type="none" w="sm" len="sm"/>
            </a:ln>
          </a:left>
        </a:tcBdr>
        <a:fill>
          <a:solidFill>
            <a:srgbClr val="3E6695"/>
          </a:solidFill>
        </a:fill>
      </a:tcStyle>
    </a:lastCol>
    <a:firstCol>
      <a:tcTxStyle b="on" i="off"/>
      <a:tcStyle>
        <a:tcBdr>
          <a:right>
            <a:ln w="25400" cap="flat" cmpd="sng">
              <a:solidFill>
                <a:schemeClr val="lt1"/>
              </a:solidFill>
              <a:prstDash val="solid"/>
              <a:round/>
              <a:headEnd type="none" w="sm" len="sm"/>
              <a:tailEnd type="none" w="sm" len="sm"/>
            </a:ln>
          </a:right>
        </a:tcBdr>
        <a:fill>
          <a:solidFill>
            <a:srgbClr val="3E6695"/>
          </a:solidFill>
        </a:fill>
      </a:tcStyle>
    </a:firstCol>
    <a:lastRow>
      <a:tcTxStyle b="on" i="off"/>
      <a:tcStyle>
        <a:tcBdr>
          <a:top>
            <a:ln w="25400" cap="flat" cmpd="sng">
              <a:solidFill>
                <a:schemeClr val="lt1"/>
              </a:solidFill>
              <a:prstDash val="solid"/>
              <a:round/>
              <a:headEnd type="none" w="sm" len="sm"/>
              <a:tailEnd type="none" w="sm" len="sm"/>
            </a:ln>
          </a:top>
        </a:tcBdr>
        <a:fill>
          <a:solidFill>
            <a:srgbClr val="34557C"/>
          </a:solidFill>
        </a:fill>
      </a:tcStyle>
    </a:lastRow>
    <a:seCell>
      <a:tcTxStyle/>
      <a:tcStyle>
        <a:tcBdr>
          <a:left>
            <a:ln w="9525" cap="flat" cmpd="sng">
              <a:solidFill>
                <a:srgbClr val="000000">
                  <a:alpha val="0"/>
                </a:srgbClr>
              </a:solidFill>
              <a:prstDash val="solid"/>
              <a:round/>
              <a:headEnd type="none" w="sm" len="sm"/>
              <a:tailEnd type="none" w="sm" len="sm"/>
            </a:ln>
          </a:left>
        </a:tcBdr>
      </a:tcStyle>
    </a:seCell>
    <a:swCell>
      <a:tcTxStyle/>
      <a:tcStyle>
        <a:tcBdr>
          <a:right>
            <a:ln w="9525" cap="flat" cmpd="sng">
              <a:solidFill>
                <a:srgbClr val="000000">
                  <a:alpha val="0"/>
                </a:srgbClr>
              </a:solidFill>
              <a:prstDash val="solid"/>
              <a:round/>
              <a:headEnd type="none" w="sm" len="sm"/>
              <a:tailEnd type="none" w="sm" len="sm"/>
            </a:ln>
          </a:right>
        </a:tcBdr>
      </a:tcStyle>
    </a:swCell>
    <a:firstRow>
      <a:tcTxStyle b="on" i="off"/>
      <a:tcStyle>
        <a:tcBdr>
          <a:bottom>
            <a:ln w="25400" cap="flat" cmpd="sng">
              <a:solidFill>
                <a:schemeClr val="lt1"/>
              </a:solidFill>
              <a:prstDash val="solid"/>
              <a:round/>
              <a:headEnd type="none" w="sm" len="sm"/>
              <a:tailEnd type="none" w="sm" len="sm"/>
            </a:ln>
          </a:bottom>
        </a:tcBdr>
        <a:fill>
          <a:solidFill>
            <a:schemeClr val="dk1"/>
          </a:solidFill>
        </a:fill>
      </a:tcStyle>
    </a:firstRow>
    <a:neCell>
      <a:tcTxStyle/>
      <a:tcStyle>
        <a:tcBdr>
          <a:left>
            <a:ln w="9525" cap="flat" cmpd="sng">
              <a:solidFill>
                <a:srgbClr val="000000">
                  <a:alpha val="0"/>
                </a:srgbClr>
              </a:solidFill>
              <a:prstDash val="solid"/>
              <a:round/>
              <a:headEnd type="none" w="sm" len="sm"/>
              <a:tailEnd type="none" w="sm" len="sm"/>
            </a:ln>
          </a:left>
        </a:tcBdr>
      </a:tcStyle>
    </a:neCell>
    <a:nwCell>
      <a:tcTxStyle/>
      <a:tcStyle>
        <a:tcBdr>
          <a:right>
            <a:ln w="9525" cap="flat" cmpd="sng">
              <a:solidFill>
                <a:srgbClr val="000000">
                  <a:alpha val="0"/>
                </a:srgbClr>
              </a:solidFill>
              <a:prstDash val="solid"/>
              <a:round/>
              <a:headEnd type="none" w="sm" len="sm"/>
              <a:tailEnd type="none" w="sm" len="sm"/>
            </a:ln>
          </a:right>
        </a:tcBdr>
      </a:tcStyle>
    </a:nwCell>
  </a:tblStyle>
  <a:tblStyle styleId="{EA09F2B4-DF30-49C4-A4C2-1C5C415E7D44}"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94"/>
    <p:restoredTop sz="94586"/>
  </p:normalViewPr>
  <p:slideViewPr>
    <p:cSldViewPr snapToGrid="0" snapToObjects="1">
      <p:cViewPr varScale="1">
        <p:scale>
          <a:sx n="102" d="100"/>
          <a:sy n="102" d="100"/>
        </p:scale>
        <p:origin x="1192"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a-DK"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3" name="Google Shape;5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2" name="Google Shape;222;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4" name="Google Shape;254;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1" name="Google Shape;261;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7" name="Google Shape;267;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5258ba0fb_0_5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5258ba0fb_0_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4" name="Google Shape;234;g25258ba0fb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da-DK"/>
              <a:t>19</a:t>
            </a:fld>
            <a:endParaRPr/>
          </a:p>
        </p:txBody>
      </p:sp>
    </p:spTree>
    <p:extLst>
      <p:ext uri="{BB962C8B-B14F-4D97-AF65-F5344CB8AC3E}">
        <p14:creationId xmlns:p14="http://schemas.microsoft.com/office/powerpoint/2010/main" val="3219498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3" name="Google Shape;283;p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9" name="Google Shape;289;p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2" name="Google Shape;222;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397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9" name="Google Shape;109;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8" name="Google Shape;158;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258ba0fb_0_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258ba0fb_0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0" name="Google Shape;60;g25258ba0fb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da-DK"/>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6" name="Google Shape;17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43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2" name="Google Shape;302;p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10" name="Google Shape;310;p4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18" name="Google Shape;318;p4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24" name="Google Shape;324;p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31" name="Google Shape;331;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2" name="Google Shape;222;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354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31" name="Google Shape;331;p4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848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6" name="Google Shape;6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9" name="Google Shape;199;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5" name="Google Shape;205;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258ba0fb_0_6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258ba0fb_0_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5" name="Google Shape;215;g25258ba0fb_0_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da-DK"/>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6" name="Google Shape;176;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2" name="Google Shape;182;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9" name="Google Shape;189;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og indholdsobjekt">
  <p:cSld name="Titel og indholdsobjekt">
    <p:spTree>
      <p:nvGrpSpPr>
        <p:cNvPr id="1" name="Shape 11"/>
        <p:cNvGrpSpPr/>
        <p:nvPr/>
      </p:nvGrpSpPr>
      <p:grpSpPr>
        <a:xfrm>
          <a:off x="0" y="0"/>
          <a:ext cx="0" cy="0"/>
          <a:chOff x="0" y="0"/>
          <a:chExt cx="0" cy="0"/>
        </a:xfrm>
      </p:grpSpPr>
      <p:sp>
        <p:nvSpPr>
          <p:cNvPr id="12" name="Google Shape;12;p2"/>
          <p:cNvSpPr/>
          <p:nvPr/>
        </p:nvSpPr>
        <p:spPr>
          <a:xfrm>
            <a:off x="0" y="0"/>
            <a:ext cx="9148293" cy="6858000"/>
          </a:xfrm>
          <a:prstGeom prst="rect">
            <a:avLst/>
          </a:prstGeom>
          <a:solidFill>
            <a:srgbClr val="00163B"/>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243" b="0" i="0" u="none" strike="noStrike" cap="none">
              <a:solidFill>
                <a:schemeClr val="lt1"/>
              </a:solidFill>
              <a:latin typeface="Calibri"/>
              <a:ea typeface="Calibri"/>
              <a:cs typeface="Calibri"/>
              <a:sym typeface="Calibri"/>
            </a:endParaRPr>
          </a:p>
        </p:txBody>
      </p:sp>
      <p:pic>
        <p:nvPicPr>
          <p:cNvPr id="13" name="Google Shape;13;p2" descr="5fotos.png"/>
          <p:cNvPicPr preferRelativeResize="0"/>
          <p:nvPr/>
        </p:nvPicPr>
        <p:blipFill rotWithShape="1">
          <a:blip r:embed="rId2">
            <a:alphaModFix/>
          </a:blip>
          <a:srcRect/>
          <a:stretch/>
        </p:blipFill>
        <p:spPr>
          <a:xfrm>
            <a:off x="1118502" y="1177144"/>
            <a:ext cx="7644160" cy="1867488"/>
          </a:xfrm>
          <a:prstGeom prst="rect">
            <a:avLst/>
          </a:prstGeom>
          <a:noFill/>
          <a:ln>
            <a:noFill/>
          </a:ln>
        </p:spPr>
      </p:pic>
      <p:pic>
        <p:nvPicPr>
          <p:cNvPr id="14" name="Google Shape;14;p2" descr="CPH_CBA_Payoff_NEG_CMYK.png"/>
          <p:cNvPicPr preferRelativeResize="0"/>
          <p:nvPr/>
        </p:nvPicPr>
        <p:blipFill rotWithShape="1">
          <a:blip r:embed="rId3">
            <a:alphaModFix/>
          </a:blip>
          <a:srcRect/>
          <a:stretch/>
        </p:blipFill>
        <p:spPr>
          <a:xfrm>
            <a:off x="1118504" y="1058115"/>
            <a:ext cx="6726280" cy="182519"/>
          </a:xfrm>
          <a:prstGeom prst="rect">
            <a:avLst/>
          </a:prstGeom>
          <a:noFill/>
          <a:ln>
            <a:noFill/>
          </a:ln>
        </p:spPr>
      </p:pic>
      <p:sp>
        <p:nvSpPr>
          <p:cNvPr id="15" name="Google Shape;15;p2"/>
          <p:cNvSpPr txBox="1">
            <a:spLocks noGrp="1"/>
          </p:cNvSpPr>
          <p:nvPr>
            <p:ph type="body" idx="1"/>
          </p:nvPr>
        </p:nvSpPr>
        <p:spPr>
          <a:xfrm>
            <a:off x="1037037" y="3349346"/>
            <a:ext cx="6807746" cy="722166"/>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0" i="0" u="none" strike="noStrike" cap="none">
                <a:solidFill>
                  <a:srgbClr val="FBB040"/>
                </a:solidFill>
                <a:latin typeface="Verdana"/>
                <a:ea typeface="Verdana"/>
                <a:cs typeface="Verdana"/>
                <a:sym typeface="Verdana"/>
              </a:defRPr>
            </a:lvl1pPr>
            <a:lvl2pPr marL="914400" marR="0" lvl="1" indent="-228600" algn="l" rtl="0">
              <a:spcBef>
                <a:spcPts val="249"/>
              </a:spcBef>
              <a:spcAft>
                <a:spcPts val="0"/>
              </a:spcAft>
              <a:buClr>
                <a:srgbClr val="FBB040"/>
              </a:buClr>
              <a:buSzPts val="1400"/>
              <a:buFont typeface="Noto Sans Symbols"/>
              <a:buNone/>
              <a:defRPr sz="1243" b="0" i="0" u="none" strike="noStrike" cap="none">
                <a:solidFill>
                  <a:srgbClr val="00163B"/>
                </a:solidFill>
                <a:latin typeface="Verdana"/>
                <a:ea typeface="Verdana"/>
                <a:cs typeface="Verdana"/>
                <a:sym typeface="Verdana"/>
              </a:defRPr>
            </a:lvl2pPr>
            <a:lvl3pPr marL="1371600" marR="0" lvl="2" indent="-228600" algn="l" rtl="0">
              <a:spcBef>
                <a:spcPts val="249"/>
              </a:spcBef>
              <a:spcAft>
                <a:spcPts val="0"/>
              </a:spcAft>
              <a:buClr>
                <a:srgbClr val="FBB040"/>
              </a:buClr>
              <a:buSzPts val="1400"/>
              <a:buFont typeface="Noto Sans Symbols"/>
              <a:buNone/>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body" idx="2"/>
          </p:nvPr>
        </p:nvSpPr>
        <p:spPr>
          <a:xfrm>
            <a:off x="1037036" y="4073776"/>
            <a:ext cx="6816159" cy="2103159"/>
          </a:xfrm>
          <a:prstGeom prst="rect">
            <a:avLst/>
          </a:prstGeom>
          <a:noFill/>
          <a:ln>
            <a:noFill/>
          </a:ln>
        </p:spPr>
        <p:txBody>
          <a:bodyPr spcFirstLastPara="1" wrap="square" lIns="91425" tIns="91425" rIns="91425" bIns="91425" anchor="t" anchorCtr="0"/>
          <a:lstStyle>
            <a:lvl1pPr marL="457200" marR="0" lvl="0" indent="-228600" algn="l" rtl="0">
              <a:spcBef>
                <a:spcPts val="193"/>
              </a:spcBef>
              <a:spcAft>
                <a:spcPts val="0"/>
              </a:spcAft>
              <a:buClr>
                <a:srgbClr val="FBB040"/>
              </a:buClr>
              <a:buSzPts val="1400"/>
              <a:buFont typeface="Noto Sans Symbols"/>
              <a:buNone/>
              <a:defRPr sz="966" b="0" i="0" u="none" strike="noStrike" cap="none">
                <a:solidFill>
                  <a:srgbClr val="FFFFFF"/>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pic>
        <p:nvPicPr>
          <p:cNvPr id="17" name="Google Shape;17;p2" descr="CPHbusinessNEG_RGB.png"/>
          <p:cNvPicPr preferRelativeResize="0"/>
          <p:nvPr/>
        </p:nvPicPr>
        <p:blipFill rotWithShape="1">
          <a:blip r:embed="rId4">
            <a:alphaModFix/>
          </a:blip>
          <a:srcRect/>
          <a:stretch/>
        </p:blipFill>
        <p:spPr>
          <a:xfrm>
            <a:off x="6995542" y="9992"/>
            <a:ext cx="2152751" cy="85403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ormal side">
  <p:cSld name="Normal side">
    <p:spTree>
      <p:nvGrpSpPr>
        <p:cNvPr id="1" name="Shape 18"/>
        <p:cNvGrpSpPr/>
        <p:nvPr/>
      </p:nvGrpSpPr>
      <p:grpSpPr>
        <a:xfrm>
          <a:off x="0" y="0"/>
          <a:ext cx="0" cy="0"/>
          <a:chOff x="0" y="0"/>
          <a:chExt cx="0" cy="0"/>
        </a:xfrm>
      </p:grpSpPr>
      <p:sp>
        <p:nvSpPr>
          <p:cNvPr id="19" name="Google Shape;19;p3"/>
          <p:cNvSpPr txBox="1">
            <a:spLocks noGrp="1"/>
          </p:cNvSpPr>
          <p:nvPr>
            <p:ph type="body" idx="1"/>
          </p:nvPr>
        </p:nvSpPr>
        <p:spPr>
          <a:xfrm>
            <a:off x="510347" y="97199"/>
            <a:ext cx="8086620" cy="634321"/>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1" i="0" u="none" strike="noStrike" cap="none">
                <a:solidFill>
                  <a:srgbClr val="FBB040"/>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dirty="0"/>
          </a:p>
        </p:txBody>
      </p:sp>
      <p:sp>
        <p:nvSpPr>
          <p:cNvPr id="20" name="Google Shape;20;p3"/>
          <p:cNvSpPr txBox="1">
            <a:spLocks noGrp="1"/>
          </p:cNvSpPr>
          <p:nvPr>
            <p:ph type="body" idx="2"/>
          </p:nvPr>
        </p:nvSpPr>
        <p:spPr>
          <a:xfrm>
            <a:off x="510347" y="890546"/>
            <a:ext cx="8086620" cy="4920209"/>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b="0" i="0" u="none" strike="noStrike" cap="none">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yt emne">
  <p:cSld name="Nyt emne">
    <p:spTree>
      <p:nvGrpSpPr>
        <p:cNvPr id="1" name="Shape 21"/>
        <p:cNvGrpSpPr/>
        <p:nvPr/>
      </p:nvGrpSpPr>
      <p:grpSpPr>
        <a:xfrm>
          <a:off x="0" y="0"/>
          <a:ext cx="0" cy="0"/>
          <a:chOff x="0" y="0"/>
          <a:chExt cx="0" cy="0"/>
        </a:xfrm>
      </p:grpSpPr>
      <p:sp>
        <p:nvSpPr>
          <p:cNvPr id="22" name="Google Shape;22;p4"/>
          <p:cNvSpPr/>
          <p:nvPr/>
        </p:nvSpPr>
        <p:spPr>
          <a:xfrm>
            <a:off x="0" y="0"/>
            <a:ext cx="9148293" cy="6858000"/>
          </a:xfrm>
          <a:prstGeom prst="rect">
            <a:avLst/>
          </a:prstGeom>
          <a:solidFill>
            <a:srgbClr val="00163B"/>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243">
              <a:solidFill>
                <a:schemeClr val="lt1"/>
              </a:solidFill>
              <a:latin typeface="Calibri"/>
              <a:ea typeface="Calibri"/>
              <a:cs typeface="Calibri"/>
              <a:sym typeface="Calibri"/>
            </a:endParaRPr>
          </a:p>
        </p:txBody>
      </p:sp>
      <p:pic>
        <p:nvPicPr>
          <p:cNvPr id="23" name="Google Shape;23;p4" descr="3fotos.png"/>
          <p:cNvPicPr preferRelativeResize="0"/>
          <p:nvPr/>
        </p:nvPicPr>
        <p:blipFill rotWithShape="1">
          <a:blip r:embed="rId2">
            <a:alphaModFix/>
          </a:blip>
          <a:srcRect/>
          <a:stretch/>
        </p:blipFill>
        <p:spPr>
          <a:xfrm>
            <a:off x="1118502" y="1200325"/>
            <a:ext cx="6900755" cy="3168687"/>
          </a:xfrm>
          <a:prstGeom prst="rect">
            <a:avLst/>
          </a:prstGeom>
          <a:noFill/>
          <a:ln>
            <a:noFill/>
          </a:ln>
        </p:spPr>
      </p:pic>
      <p:sp>
        <p:nvSpPr>
          <p:cNvPr id="24" name="Google Shape;24;p4"/>
          <p:cNvSpPr txBox="1">
            <a:spLocks noGrp="1"/>
          </p:cNvSpPr>
          <p:nvPr>
            <p:ph type="body" idx="1"/>
          </p:nvPr>
        </p:nvSpPr>
        <p:spPr>
          <a:xfrm>
            <a:off x="1037189" y="4468600"/>
            <a:ext cx="6982068" cy="717493"/>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0" i="0" u="none" strike="noStrike" cap="none">
                <a:solidFill>
                  <a:srgbClr val="FBB040"/>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
        <p:nvSpPr>
          <p:cNvPr id="25" name="Google Shape;25;p4"/>
          <p:cNvSpPr txBox="1">
            <a:spLocks noGrp="1"/>
          </p:cNvSpPr>
          <p:nvPr>
            <p:ph type="body" idx="2"/>
          </p:nvPr>
        </p:nvSpPr>
        <p:spPr>
          <a:xfrm>
            <a:off x="1037037" y="5194508"/>
            <a:ext cx="6982220" cy="1369537"/>
          </a:xfrm>
          <a:prstGeom prst="rect">
            <a:avLst/>
          </a:prstGeom>
          <a:noFill/>
          <a:ln>
            <a:noFill/>
          </a:ln>
        </p:spPr>
        <p:txBody>
          <a:bodyPr spcFirstLastPara="1" wrap="square" lIns="91425" tIns="91425" rIns="91425" bIns="91425" anchor="t" anchorCtr="0"/>
          <a:lstStyle>
            <a:lvl1pPr marL="457200" marR="0" lvl="0" indent="-228600" algn="l" rtl="0">
              <a:spcBef>
                <a:spcPts val="249"/>
              </a:spcBef>
              <a:spcAft>
                <a:spcPts val="0"/>
              </a:spcAft>
              <a:buClr>
                <a:srgbClr val="FBB040"/>
              </a:buClr>
              <a:buSzPts val="1400"/>
              <a:buFont typeface="Noto Sans Symbols"/>
              <a:buNone/>
              <a:defRPr sz="1243" b="0" i="0" u="none" strike="noStrike" cap="none">
                <a:solidFill>
                  <a:srgbClr val="FFFFFF"/>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pic>
        <p:nvPicPr>
          <p:cNvPr id="26" name="Google Shape;26;p4" descr="CPHbusinessNEG_RGB.png"/>
          <p:cNvPicPr preferRelativeResize="0"/>
          <p:nvPr/>
        </p:nvPicPr>
        <p:blipFill rotWithShape="1">
          <a:blip r:embed="rId3">
            <a:alphaModFix/>
          </a:blip>
          <a:srcRect/>
          <a:stretch/>
        </p:blipFill>
        <p:spPr>
          <a:xfrm>
            <a:off x="6995542" y="9992"/>
            <a:ext cx="2152751" cy="8540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 indholdsobjekter">
  <p:cSld name="To indholdsobjekter">
    <p:spTree>
      <p:nvGrpSpPr>
        <p:cNvPr id="1" name="Shape 27"/>
        <p:cNvGrpSpPr/>
        <p:nvPr/>
      </p:nvGrpSpPr>
      <p:grpSpPr>
        <a:xfrm>
          <a:off x="0" y="0"/>
          <a:ext cx="0" cy="0"/>
          <a:chOff x="0" y="0"/>
          <a:chExt cx="0" cy="0"/>
        </a:xfrm>
      </p:grpSpPr>
      <p:sp>
        <p:nvSpPr>
          <p:cNvPr id="28" name="Google Shape;28;p5"/>
          <p:cNvSpPr txBox="1">
            <a:spLocks noGrp="1"/>
          </p:cNvSpPr>
          <p:nvPr>
            <p:ph type="body" idx="1"/>
          </p:nvPr>
        </p:nvSpPr>
        <p:spPr>
          <a:xfrm>
            <a:off x="510346" y="2056143"/>
            <a:ext cx="3985454" cy="4070020"/>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6pPr>
            <a:lvl7pPr marL="3200400" marR="0" lvl="6"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7pPr>
            <a:lvl8pPr marL="3657600" marR="0" lvl="7"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8pPr>
            <a:lvl9pPr marL="4114800" marR="0" lvl="8"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body" idx="2"/>
          </p:nvPr>
        </p:nvSpPr>
        <p:spPr>
          <a:xfrm>
            <a:off x="4648201" y="2056145"/>
            <a:ext cx="3948767" cy="4070019"/>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6pPr>
            <a:lvl7pPr marL="3200400" marR="0" lvl="6"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7pPr>
            <a:lvl8pPr marL="3657600" marR="0" lvl="7"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8pPr>
            <a:lvl9pPr marL="4114800" marR="0" lvl="8" indent="-316293" algn="l" rtl="0">
              <a:spcBef>
                <a:spcPts val="276"/>
              </a:spcBef>
              <a:spcAft>
                <a:spcPts val="0"/>
              </a:spcAft>
              <a:buClr>
                <a:schemeClr val="dk1"/>
              </a:buClr>
              <a:buSzPts val="1381"/>
              <a:buFont typeface="Arial"/>
              <a:buChar char="•"/>
              <a:defRPr sz="1381"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body" idx="3"/>
          </p:nvPr>
        </p:nvSpPr>
        <p:spPr>
          <a:xfrm>
            <a:off x="510347" y="669693"/>
            <a:ext cx="8086620" cy="1143427"/>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1">
                <a:solidFill>
                  <a:srgbClr val="FBB040"/>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ammenligning">
  <p:cSld name="Sammenligning">
    <p:spTree>
      <p:nvGrpSpPr>
        <p:cNvPr id="1" name="Shape 31"/>
        <p:cNvGrpSpPr/>
        <p:nvPr/>
      </p:nvGrpSpPr>
      <p:grpSpPr>
        <a:xfrm>
          <a:off x="0" y="0"/>
          <a:ext cx="0" cy="0"/>
          <a:chOff x="0" y="0"/>
          <a:chExt cx="0" cy="0"/>
        </a:xfrm>
      </p:grpSpPr>
      <p:sp>
        <p:nvSpPr>
          <p:cNvPr id="32" name="Google Shape;32;p6"/>
          <p:cNvSpPr txBox="1">
            <a:spLocks noGrp="1"/>
          </p:cNvSpPr>
          <p:nvPr>
            <p:ph type="body" idx="1"/>
          </p:nvPr>
        </p:nvSpPr>
        <p:spPr>
          <a:xfrm>
            <a:off x="510346" y="2029639"/>
            <a:ext cx="3987042" cy="639762"/>
          </a:xfrm>
          <a:prstGeom prst="rect">
            <a:avLst/>
          </a:prstGeom>
          <a:noFill/>
          <a:ln>
            <a:noFill/>
          </a:ln>
        </p:spPr>
        <p:txBody>
          <a:bodyPr spcFirstLastPara="1" wrap="square" lIns="91425" tIns="91425" rIns="91425" bIns="91425" anchor="b" anchorCtr="0"/>
          <a:lstStyle>
            <a:lvl1pPr marL="457200" marR="0" lvl="0" indent="-228600" algn="l" rtl="0">
              <a:spcBef>
                <a:spcPts val="359"/>
              </a:spcBef>
              <a:spcAft>
                <a:spcPts val="0"/>
              </a:spcAft>
              <a:buClr>
                <a:srgbClr val="FBB040"/>
              </a:buClr>
              <a:buSzPts val="1400"/>
              <a:buFont typeface="Noto Sans Symbols"/>
              <a:buNone/>
              <a:defRPr sz="1795" b="1">
                <a:solidFill>
                  <a:srgbClr val="00163B"/>
                </a:solidFill>
                <a:latin typeface="Verdana"/>
                <a:ea typeface="Verdana"/>
                <a:cs typeface="Verdana"/>
                <a:sym typeface="Verdana"/>
              </a:defRPr>
            </a:lvl1pPr>
            <a:lvl2pPr marL="914400" marR="0" lvl="1" indent="-228600" algn="l" rtl="0">
              <a:spcBef>
                <a:spcPts val="304"/>
              </a:spcBef>
              <a:spcAft>
                <a:spcPts val="0"/>
              </a:spcAft>
              <a:buClr>
                <a:srgbClr val="FBB040"/>
              </a:buClr>
              <a:buSzPts val="1400"/>
              <a:buFont typeface="Noto Sans Symbols"/>
              <a:buNone/>
              <a:defRPr sz="1519" b="1" i="0" u="none" strike="noStrike" cap="none">
                <a:solidFill>
                  <a:srgbClr val="00163B"/>
                </a:solidFill>
                <a:latin typeface="Verdana"/>
                <a:ea typeface="Verdana"/>
                <a:cs typeface="Verdana"/>
                <a:sym typeface="Verdana"/>
              </a:defRPr>
            </a:lvl2pPr>
            <a:lvl3pPr marL="1371600" marR="0" lvl="2" indent="-228600" algn="l" rtl="0">
              <a:spcBef>
                <a:spcPts val="276"/>
              </a:spcBef>
              <a:spcAft>
                <a:spcPts val="0"/>
              </a:spcAft>
              <a:buClr>
                <a:srgbClr val="FBB040"/>
              </a:buClr>
              <a:buSzPts val="1400"/>
              <a:buFont typeface="Noto Sans Symbols"/>
              <a:buNone/>
              <a:defRPr sz="1381" b="1" i="0" u="none" strike="noStrike" cap="none">
                <a:solidFill>
                  <a:srgbClr val="00163B"/>
                </a:solidFill>
                <a:latin typeface="Verdana"/>
                <a:ea typeface="Verdana"/>
                <a:cs typeface="Verdana"/>
                <a:sym typeface="Verdana"/>
              </a:defRPr>
            </a:lvl3pPr>
            <a:lvl4pPr marL="1828800" marR="0" lvl="3" indent="-228600" algn="l" rtl="0">
              <a:spcBef>
                <a:spcPts val="235"/>
              </a:spcBef>
              <a:spcAft>
                <a:spcPts val="0"/>
              </a:spcAft>
              <a:buClr>
                <a:srgbClr val="FBB040"/>
              </a:buClr>
              <a:buSzPts val="1400"/>
              <a:buFont typeface="Noto Sans Symbols"/>
              <a:buNone/>
              <a:defRPr sz="1174" b="1" i="0" u="none" strike="noStrike" cap="none">
                <a:solidFill>
                  <a:srgbClr val="00163B"/>
                </a:solidFill>
                <a:latin typeface="Verdana"/>
                <a:ea typeface="Verdana"/>
                <a:cs typeface="Verdana"/>
                <a:sym typeface="Verdana"/>
              </a:defRPr>
            </a:lvl4pPr>
            <a:lvl5pPr marL="2286000" marR="0" lvl="4" indent="-228600" algn="l" rtl="0">
              <a:spcBef>
                <a:spcPts val="235"/>
              </a:spcBef>
              <a:spcAft>
                <a:spcPts val="0"/>
              </a:spcAft>
              <a:buClr>
                <a:srgbClr val="FBB040"/>
              </a:buClr>
              <a:buSzPts val="1400"/>
              <a:buFont typeface="Noto Sans Symbols"/>
              <a:buNone/>
              <a:defRPr sz="1174" b="1" i="0" u="none" strike="noStrike" cap="none">
                <a:solidFill>
                  <a:srgbClr val="00163B"/>
                </a:solidFill>
                <a:latin typeface="Verdana"/>
                <a:ea typeface="Verdana"/>
                <a:cs typeface="Verdana"/>
                <a:sym typeface="Verdana"/>
              </a:defRPr>
            </a:lvl5pPr>
            <a:lvl6pPr marL="2743200" marR="0" lvl="5"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6pPr>
            <a:lvl7pPr marL="3200400" marR="0" lvl="6"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7pPr>
            <a:lvl8pPr marL="3657600" marR="0" lvl="7"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8pPr>
            <a:lvl9pPr marL="4114800" marR="0" lvl="8"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9pPr>
          </a:lstStyle>
          <a:p>
            <a:endParaRPr/>
          </a:p>
        </p:txBody>
      </p:sp>
      <p:sp>
        <p:nvSpPr>
          <p:cNvPr id="33" name="Google Shape;33;p6"/>
          <p:cNvSpPr txBox="1">
            <a:spLocks noGrp="1"/>
          </p:cNvSpPr>
          <p:nvPr>
            <p:ph type="body" idx="2"/>
          </p:nvPr>
        </p:nvSpPr>
        <p:spPr>
          <a:xfrm>
            <a:off x="510346" y="2669402"/>
            <a:ext cx="3987041" cy="3456762"/>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6pPr>
            <a:lvl7pPr marL="3200400" marR="0" lvl="6"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7pPr>
            <a:lvl8pPr marL="3657600" marR="0" lvl="7"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8pPr>
            <a:lvl9pPr marL="4114800" marR="0" lvl="8"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9pPr>
          </a:lstStyle>
          <a:p>
            <a:endParaRPr/>
          </a:p>
        </p:txBody>
      </p:sp>
      <p:sp>
        <p:nvSpPr>
          <p:cNvPr id="34" name="Google Shape;34;p6"/>
          <p:cNvSpPr txBox="1">
            <a:spLocks noGrp="1"/>
          </p:cNvSpPr>
          <p:nvPr>
            <p:ph type="body" idx="3"/>
          </p:nvPr>
        </p:nvSpPr>
        <p:spPr>
          <a:xfrm>
            <a:off x="4645027" y="2029639"/>
            <a:ext cx="3951941" cy="639762"/>
          </a:xfrm>
          <a:prstGeom prst="rect">
            <a:avLst/>
          </a:prstGeom>
          <a:noFill/>
          <a:ln>
            <a:noFill/>
          </a:ln>
        </p:spPr>
        <p:txBody>
          <a:bodyPr spcFirstLastPara="1" wrap="square" lIns="91425" tIns="91425" rIns="91425" bIns="91425" anchor="b" anchorCtr="0"/>
          <a:lstStyle>
            <a:lvl1pPr marL="457200" marR="0" lvl="0" indent="-228600" algn="l" rtl="0">
              <a:spcBef>
                <a:spcPts val="359"/>
              </a:spcBef>
              <a:spcAft>
                <a:spcPts val="0"/>
              </a:spcAft>
              <a:buClr>
                <a:srgbClr val="FBB040"/>
              </a:buClr>
              <a:buSzPts val="1400"/>
              <a:buFont typeface="Noto Sans Symbols"/>
              <a:buNone/>
              <a:defRPr sz="1795" b="1">
                <a:solidFill>
                  <a:srgbClr val="00163B"/>
                </a:solidFill>
                <a:latin typeface="Verdana"/>
                <a:ea typeface="Verdana"/>
                <a:cs typeface="Verdana"/>
                <a:sym typeface="Verdana"/>
              </a:defRPr>
            </a:lvl1pPr>
            <a:lvl2pPr marL="914400" marR="0" lvl="1" indent="-228600" algn="l" rtl="0">
              <a:spcBef>
                <a:spcPts val="304"/>
              </a:spcBef>
              <a:spcAft>
                <a:spcPts val="0"/>
              </a:spcAft>
              <a:buClr>
                <a:srgbClr val="FBB040"/>
              </a:buClr>
              <a:buSzPts val="1400"/>
              <a:buFont typeface="Noto Sans Symbols"/>
              <a:buNone/>
              <a:defRPr sz="1519" b="1" i="0" u="none" strike="noStrike" cap="none">
                <a:solidFill>
                  <a:srgbClr val="00163B"/>
                </a:solidFill>
                <a:latin typeface="Verdana"/>
                <a:ea typeface="Verdana"/>
                <a:cs typeface="Verdana"/>
                <a:sym typeface="Verdana"/>
              </a:defRPr>
            </a:lvl2pPr>
            <a:lvl3pPr marL="1371600" marR="0" lvl="2" indent="-228600" algn="l" rtl="0">
              <a:spcBef>
                <a:spcPts val="276"/>
              </a:spcBef>
              <a:spcAft>
                <a:spcPts val="0"/>
              </a:spcAft>
              <a:buClr>
                <a:srgbClr val="FBB040"/>
              </a:buClr>
              <a:buSzPts val="1400"/>
              <a:buFont typeface="Noto Sans Symbols"/>
              <a:buNone/>
              <a:defRPr sz="1381" b="1" i="0" u="none" strike="noStrike" cap="none">
                <a:solidFill>
                  <a:srgbClr val="00163B"/>
                </a:solidFill>
                <a:latin typeface="Verdana"/>
                <a:ea typeface="Verdana"/>
                <a:cs typeface="Verdana"/>
                <a:sym typeface="Verdana"/>
              </a:defRPr>
            </a:lvl3pPr>
            <a:lvl4pPr marL="1828800" marR="0" lvl="3" indent="-228600" algn="l" rtl="0">
              <a:spcBef>
                <a:spcPts val="235"/>
              </a:spcBef>
              <a:spcAft>
                <a:spcPts val="0"/>
              </a:spcAft>
              <a:buClr>
                <a:srgbClr val="FBB040"/>
              </a:buClr>
              <a:buSzPts val="1400"/>
              <a:buFont typeface="Noto Sans Symbols"/>
              <a:buNone/>
              <a:defRPr sz="1174" b="1" i="0" u="none" strike="noStrike" cap="none">
                <a:solidFill>
                  <a:srgbClr val="00163B"/>
                </a:solidFill>
                <a:latin typeface="Verdana"/>
                <a:ea typeface="Verdana"/>
                <a:cs typeface="Verdana"/>
                <a:sym typeface="Verdana"/>
              </a:defRPr>
            </a:lvl4pPr>
            <a:lvl5pPr marL="2286000" marR="0" lvl="4" indent="-228600" algn="l" rtl="0">
              <a:spcBef>
                <a:spcPts val="235"/>
              </a:spcBef>
              <a:spcAft>
                <a:spcPts val="0"/>
              </a:spcAft>
              <a:buClr>
                <a:srgbClr val="FBB040"/>
              </a:buClr>
              <a:buSzPts val="1400"/>
              <a:buFont typeface="Noto Sans Symbols"/>
              <a:buNone/>
              <a:defRPr sz="1174" b="1" i="0" u="none" strike="noStrike" cap="none">
                <a:solidFill>
                  <a:srgbClr val="00163B"/>
                </a:solidFill>
                <a:latin typeface="Verdana"/>
                <a:ea typeface="Verdana"/>
                <a:cs typeface="Verdana"/>
                <a:sym typeface="Verdana"/>
              </a:defRPr>
            </a:lvl5pPr>
            <a:lvl6pPr marL="2743200" marR="0" lvl="5"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6pPr>
            <a:lvl7pPr marL="3200400" marR="0" lvl="6"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7pPr>
            <a:lvl8pPr marL="3657600" marR="0" lvl="7"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8pPr>
            <a:lvl9pPr marL="4114800" marR="0" lvl="8" indent="-228600" algn="l" rtl="0">
              <a:spcBef>
                <a:spcPts val="235"/>
              </a:spcBef>
              <a:spcAft>
                <a:spcPts val="0"/>
              </a:spcAft>
              <a:buClr>
                <a:schemeClr val="dk1"/>
              </a:buClr>
              <a:buSzPts val="1400"/>
              <a:buFont typeface="Arial"/>
              <a:buNone/>
              <a:defRPr sz="1174" b="1"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body" idx="4"/>
          </p:nvPr>
        </p:nvSpPr>
        <p:spPr>
          <a:xfrm>
            <a:off x="4645027" y="2669404"/>
            <a:ext cx="3951941" cy="3456761"/>
          </a:xfrm>
          <a:prstGeom prst="rect">
            <a:avLst/>
          </a:prstGeom>
          <a:noFill/>
          <a:ln>
            <a:noFill/>
          </a:ln>
        </p:spPr>
        <p:txBody>
          <a:bodyPr spcFirstLastPara="1" wrap="square" lIns="91425" tIns="91425" rIns="91425" bIns="91425" anchor="t" anchorCtr="0"/>
          <a:lstStyle>
            <a:lvl1pPr marL="457200" marR="0" lvl="0" indent="-342582" algn="l" rtl="0">
              <a:spcBef>
                <a:spcPts val="359"/>
              </a:spcBef>
              <a:spcAft>
                <a:spcPts val="0"/>
              </a:spcAft>
              <a:buClr>
                <a:srgbClr val="FBB040"/>
              </a:buClr>
              <a:buSzPts val="1795"/>
              <a:buFont typeface="Noto Sans Symbols"/>
              <a:buChar char="▪"/>
              <a:defRPr sz="1795">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3pPr>
            <a:lvl4pPr marL="1828800" marR="0" lvl="3"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4pPr>
            <a:lvl5pPr marL="2286000" marR="0" lvl="4"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5pPr>
            <a:lvl6pPr marL="2743200" marR="0" lvl="5"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6pPr>
            <a:lvl7pPr marL="3200400" marR="0" lvl="6"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7pPr>
            <a:lvl8pPr marL="3657600" marR="0" lvl="7"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8pPr>
            <a:lvl9pPr marL="4114800" marR="0" lvl="8" indent="-303148" algn="l" rtl="0">
              <a:spcBef>
                <a:spcPts val="235"/>
              </a:spcBef>
              <a:spcAft>
                <a:spcPts val="0"/>
              </a:spcAft>
              <a:buClr>
                <a:schemeClr val="dk1"/>
              </a:buClr>
              <a:buSzPts val="1174"/>
              <a:buFont typeface="Arial"/>
              <a:buChar char="•"/>
              <a:defRPr sz="1174"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body" idx="5"/>
          </p:nvPr>
        </p:nvSpPr>
        <p:spPr>
          <a:xfrm>
            <a:off x="510347" y="669693"/>
            <a:ext cx="8086620" cy="1143427"/>
          </a:xfrm>
          <a:prstGeom prst="rect">
            <a:avLst/>
          </a:prstGeom>
          <a:noFill/>
          <a:ln>
            <a:noFill/>
          </a:ln>
        </p:spPr>
        <p:txBody>
          <a:bodyPr spcFirstLastPara="1" wrap="square" lIns="91425" tIns="91425" rIns="91425" bIns="91425" anchor="t" anchorCtr="0"/>
          <a:lstStyle>
            <a:lvl1pPr marL="457200" marR="0" lvl="0" indent="-228600" algn="l" rtl="0">
              <a:spcBef>
                <a:spcPts val="497"/>
              </a:spcBef>
              <a:spcAft>
                <a:spcPts val="0"/>
              </a:spcAft>
              <a:buClr>
                <a:srgbClr val="FBB040"/>
              </a:buClr>
              <a:buSzPts val="1400"/>
              <a:buFont typeface="Noto Sans Symbols"/>
              <a:buNone/>
              <a:defRPr sz="2485" b="1">
                <a:solidFill>
                  <a:srgbClr val="FBB040"/>
                </a:solidFill>
                <a:latin typeface="Verdana"/>
                <a:ea typeface="Verdana"/>
                <a:cs typeface="Verdana"/>
                <a:sym typeface="Verdana"/>
              </a:defRPr>
            </a:lvl1pPr>
            <a:lvl2pPr marL="914400" marR="0" lvl="1"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4pPr>
            <a:lvl5pPr marL="2286000" marR="0" lvl="4"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llede med billedtekst" type="picTx">
  <p:cSld name="PICTURE_WITH_CAPTIO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1792289" y="4800600"/>
            <a:ext cx="5486400" cy="56673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rgbClr val="FBB040"/>
              </a:buClr>
              <a:buSzPts val="1400"/>
              <a:buFont typeface="Verdana"/>
              <a:buNone/>
              <a:defRPr sz="1795" b="1" i="0" u="none" strike="noStrike" cap="none">
                <a:solidFill>
                  <a:srgbClr val="FBB040"/>
                </a:solidFill>
                <a:latin typeface="Verdana"/>
                <a:ea typeface="Verdana"/>
                <a:cs typeface="Verdana"/>
                <a:sym typeface="Verdana"/>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7"/>
          <p:cNvSpPr>
            <a:spLocks noGrp="1"/>
          </p:cNvSpPr>
          <p:nvPr>
            <p:ph type="pic" idx="2"/>
          </p:nvPr>
        </p:nvSpPr>
        <p:spPr>
          <a:xfrm>
            <a:off x="1792289" y="746113"/>
            <a:ext cx="5486400" cy="3981463"/>
          </a:xfrm>
          <a:prstGeom prst="rect">
            <a:avLst/>
          </a:prstGeom>
          <a:noFill/>
          <a:ln>
            <a:noFill/>
          </a:ln>
        </p:spPr>
        <p:txBody>
          <a:bodyPr spcFirstLastPara="1" wrap="square" lIns="91425" tIns="91425" rIns="91425" bIns="91425" anchor="t" anchorCtr="0"/>
          <a:lstStyle>
            <a:lvl1pPr marL="0" marR="0" lvl="0" indent="0" algn="l" rtl="0">
              <a:spcBef>
                <a:spcPts val="483"/>
              </a:spcBef>
              <a:spcAft>
                <a:spcPts val="0"/>
              </a:spcAft>
              <a:buClr>
                <a:srgbClr val="FBB040"/>
              </a:buClr>
              <a:buSzPts val="1400"/>
              <a:buFont typeface="Noto Sans Symbols"/>
              <a:buNone/>
              <a:defRPr sz="2416">
                <a:solidFill>
                  <a:srgbClr val="00163B"/>
                </a:solidFill>
                <a:latin typeface="Verdana"/>
                <a:ea typeface="Verdana"/>
                <a:cs typeface="Verdana"/>
                <a:sym typeface="Verdana"/>
              </a:defRPr>
            </a:lvl1pPr>
            <a:lvl2pPr marL="342962" marR="0" lvl="1" indent="-62" algn="l" rtl="0">
              <a:spcBef>
                <a:spcPts val="414"/>
              </a:spcBef>
              <a:spcAft>
                <a:spcPts val="0"/>
              </a:spcAft>
              <a:buClr>
                <a:srgbClr val="FBB040"/>
              </a:buClr>
              <a:buSzPts val="1400"/>
              <a:buFont typeface="Noto Sans Symbols"/>
              <a:buNone/>
              <a:defRPr sz="2071" b="0" i="0" u="none" strike="noStrike" cap="none">
                <a:solidFill>
                  <a:srgbClr val="00163B"/>
                </a:solidFill>
                <a:latin typeface="Verdana"/>
                <a:ea typeface="Verdana"/>
                <a:cs typeface="Verdana"/>
                <a:sym typeface="Verdana"/>
              </a:defRPr>
            </a:lvl2pPr>
            <a:lvl3pPr marL="685925" marR="0" lvl="2" indent="-124" algn="l" rtl="0">
              <a:spcBef>
                <a:spcPts val="359"/>
              </a:spcBef>
              <a:spcAft>
                <a:spcPts val="0"/>
              </a:spcAft>
              <a:buClr>
                <a:srgbClr val="FBB040"/>
              </a:buClr>
              <a:buSzPts val="1400"/>
              <a:buFont typeface="Noto Sans Symbols"/>
              <a:buNone/>
              <a:defRPr sz="1795" b="0" i="0" u="none" strike="noStrike" cap="none">
                <a:solidFill>
                  <a:srgbClr val="00163B"/>
                </a:solidFill>
                <a:latin typeface="Verdana"/>
                <a:ea typeface="Verdana"/>
                <a:cs typeface="Verdana"/>
                <a:sym typeface="Verdana"/>
              </a:defRPr>
            </a:lvl3pPr>
            <a:lvl4pPr marL="1028888" marR="0" lvl="3" indent="-187" algn="l" rtl="0">
              <a:spcBef>
                <a:spcPts val="304"/>
              </a:spcBef>
              <a:spcAft>
                <a:spcPts val="0"/>
              </a:spcAft>
              <a:buClr>
                <a:srgbClr val="FBB040"/>
              </a:buClr>
              <a:buSzPts val="1400"/>
              <a:buFont typeface="Noto Sans Symbols"/>
              <a:buNone/>
              <a:defRPr sz="1519" b="0" i="0" u="none" strike="noStrike" cap="none">
                <a:solidFill>
                  <a:srgbClr val="00163B"/>
                </a:solidFill>
                <a:latin typeface="Verdana"/>
                <a:ea typeface="Verdana"/>
                <a:cs typeface="Verdana"/>
                <a:sym typeface="Verdana"/>
              </a:defRPr>
            </a:lvl4pPr>
            <a:lvl5pPr marL="1371850" marR="0" lvl="4" indent="-249" algn="l" rtl="0">
              <a:spcBef>
                <a:spcPts val="304"/>
              </a:spcBef>
              <a:spcAft>
                <a:spcPts val="0"/>
              </a:spcAft>
              <a:buClr>
                <a:srgbClr val="FBB040"/>
              </a:buClr>
              <a:buSzPts val="1400"/>
              <a:buFont typeface="Noto Sans Symbols"/>
              <a:buNone/>
              <a:defRPr sz="1519" b="0" i="0" u="none" strike="noStrike" cap="none">
                <a:solidFill>
                  <a:srgbClr val="00163B"/>
                </a:solidFill>
                <a:latin typeface="Verdana"/>
                <a:ea typeface="Verdana"/>
                <a:cs typeface="Verdana"/>
                <a:sym typeface="Verdana"/>
              </a:defRPr>
            </a:lvl5pPr>
            <a:lvl6pPr marL="1714812" marR="0" lvl="5" indent="-311" algn="l" rtl="0">
              <a:spcBef>
                <a:spcPts val="304"/>
              </a:spcBef>
              <a:spcAft>
                <a:spcPts val="0"/>
              </a:spcAft>
              <a:buClr>
                <a:schemeClr val="dk1"/>
              </a:buClr>
              <a:buSzPts val="1400"/>
              <a:buFont typeface="Arial"/>
              <a:buNone/>
              <a:defRPr sz="1519" b="0" i="0" u="none" strike="noStrike" cap="none">
                <a:solidFill>
                  <a:schemeClr val="dk1"/>
                </a:solidFill>
                <a:latin typeface="Calibri"/>
                <a:ea typeface="Calibri"/>
                <a:cs typeface="Calibri"/>
                <a:sym typeface="Calibri"/>
              </a:defRPr>
            </a:lvl6pPr>
            <a:lvl7pPr marL="2057775" marR="0" lvl="6" indent="-374" algn="l" rtl="0">
              <a:spcBef>
                <a:spcPts val="304"/>
              </a:spcBef>
              <a:spcAft>
                <a:spcPts val="0"/>
              </a:spcAft>
              <a:buClr>
                <a:schemeClr val="dk1"/>
              </a:buClr>
              <a:buSzPts val="1400"/>
              <a:buFont typeface="Arial"/>
              <a:buNone/>
              <a:defRPr sz="1519" b="0" i="0" u="none" strike="noStrike" cap="none">
                <a:solidFill>
                  <a:schemeClr val="dk1"/>
                </a:solidFill>
                <a:latin typeface="Calibri"/>
                <a:ea typeface="Calibri"/>
                <a:cs typeface="Calibri"/>
                <a:sym typeface="Calibri"/>
              </a:defRPr>
            </a:lvl7pPr>
            <a:lvl8pPr marL="2400737" marR="0" lvl="7" indent="-436" algn="l" rtl="0">
              <a:spcBef>
                <a:spcPts val="304"/>
              </a:spcBef>
              <a:spcAft>
                <a:spcPts val="0"/>
              </a:spcAft>
              <a:buClr>
                <a:schemeClr val="dk1"/>
              </a:buClr>
              <a:buSzPts val="1400"/>
              <a:buFont typeface="Arial"/>
              <a:buNone/>
              <a:defRPr sz="1519" b="0" i="0" u="none" strike="noStrike" cap="none">
                <a:solidFill>
                  <a:schemeClr val="dk1"/>
                </a:solidFill>
                <a:latin typeface="Calibri"/>
                <a:ea typeface="Calibri"/>
                <a:cs typeface="Calibri"/>
                <a:sym typeface="Calibri"/>
              </a:defRPr>
            </a:lvl8pPr>
            <a:lvl9pPr marL="2743700" marR="0" lvl="8" indent="-499" algn="l" rtl="0">
              <a:spcBef>
                <a:spcPts val="304"/>
              </a:spcBef>
              <a:spcAft>
                <a:spcPts val="0"/>
              </a:spcAft>
              <a:buClr>
                <a:schemeClr val="dk1"/>
              </a:buClr>
              <a:buSzPts val="1400"/>
              <a:buFont typeface="Arial"/>
              <a:buNone/>
              <a:defRPr sz="1519" b="0" i="0" u="none" strike="noStrike" cap="none">
                <a:solidFill>
                  <a:schemeClr val="dk1"/>
                </a:solidFill>
                <a:latin typeface="Calibri"/>
                <a:ea typeface="Calibri"/>
                <a:cs typeface="Calibri"/>
                <a:sym typeface="Calibri"/>
              </a:defRPr>
            </a:lvl9pPr>
          </a:lstStyle>
          <a:p>
            <a:endParaRPr/>
          </a:p>
        </p:txBody>
      </p:sp>
      <p:sp>
        <p:nvSpPr>
          <p:cNvPr id="40" name="Google Shape;40;p7"/>
          <p:cNvSpPr txBox="1">
            <a:spLocks noGrp="1"/>
          </p:cNvSpPr>
          <p:nvPr>
            <p:ph type="body" idx="1"/>
          </p:nvPr>
        </p:nvSpPr>
        <p:spPr>
          <a:xfrm>
            <a:off x="1792289"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76"/>
              </a:spcBef>
              <a:spcAft>
                <a:spcPts val="0"/>
              </a:spcAft>
              <a:buClr>
                <a:srgbClr val="FBB040"/>
              </a:buClr>
              <a:buSzPts val="1400"/>
              <a:buFont typeface="Noto Sans Symbols"/>
              <a:buNone/>
              <a:defRPr sz="1381">
                <a:solidFill>
                  <a:srgbClr val="00163B"/>
                </a:solidFill>
                <a:latin typeface="Verdana"/>
                <a:ea typeface="Verdana"/>
                <a:cs typeface="Verdana"/>
                <a:sym typeface="Verdana"/>
              </a:defRPr>
            </a:lvl1pPr>
            <a:lvl2pPr marL="914400" marR="0" lvl="1" indent="-228600" algn="l" rtl="0">
              <a:spcBef>
                <a:spcPts val="179"/>
              </a:spcBef>
              <a:spcAft>
                <a:spcPts val="0"/>
              </a:spcAft>
              <a:buClr>
                <a:srgbClr val="FBB040"/>
              </a:buClr>
              <a:buSzPts val="1400"/>
              <a:buFont typeface="Noto Sans Symbols"/>
              <a:buNone/>
              <a:defRPr sz="897" b="0" i="0" u="none" strike="noStrike" cap="none">
                <a:solidFill>
                  <a:srgbClr val="00163B"/>
                </a:solidFill>
                <a:latin typeface="Verdana"/>
                <a:ea typeface="Verdana"/>
                <a:cs typeface="Verdana"/>
                <a:sym typeface="Verdana"/>
              </a:defRPr>
            </a:lvl2pPr>
            <a:lvl3pPr marL="1371600" marR="0" lvl="2" indent="-228600" algn="l" rtl="0">
              <a:spcBef>
                <a:spcPts val="152"/>
              </a:spcBef>
              <a:spcAft>
                <a:spcPts val="0"/>
              </a:spcAft>
              <a:buClr>
                <a:srgbClr val="FBB040"/>
              </a:buClr>
              <a:buSzPts val="1400"/>
              <a:buFont typeface="Noto Sans Symbols"/>
              <a:buNone/>
              <a:defRPr sz="759" b="0" i="0" u="none" strike="noStrike" cap="none">
                <a:solidFill>
                  <a:srgbClr val="00163B"/>
                </a:solidFill>
                <a:latin typeface="Verdana"/>
                <a:ea typeface="Verdana"/>
                <a:cs typeface="Verdana"/>
                <a:sym typeface="Verdana"/>
              </a:defRPr>
            </a:lvl3pPr>
            <a:lvl4pPr marL="1828800" marR="0" lvl="3" indent="-228600" algn="l" rtl="0">
              <a:spcBef>
                <a:spcPts val="138"/>
              </a:spcBef>
              <a:spcAft>
                <a:spcPts val="0"/>
              </a:spcAft>
              <a:buClr>
                <a:srgbClr val="FBB040"/>
              </a:buClr>
              <a:buSzPts val="1400"/>
              <a:buFont typeface="Noto Sans Symbols"/>
              <a:buNone/>
              <a:defRPr sz="690" b="0" i="0" u="none" strike="noStrike" cap="none">
                <a:solidFill>
                  <a:srgbClr val="00163B"/>
                </a:solidFill>
                <a:latin typeface="Verdana"/>
                <a:ea typeface="Verdana"/>
                <a:cs typeface="Verdana"/>
                <a:sym typeface="Verdana"/>
              </a:defRPr>
            </a:lvl4pPr>
            <a:lvl5pPr marL="2286000" marR="0" lvl="4" indent="-228600" algn="l" rtl="0">
              <a:spcBef>
                <a:spcPts val="138"/>
              </a:spcBef>
              <a:spcAft>
                <a:spcPts val="0"/>
              </a:spcAft>
              <a:buClr>
                <a:srgbClr val="FBB040"/>
              </a:buClr>
              <a:buSzPts val="1400"/>
              <a:buFont typeface="Noto Sans Symbols"/>
              <a:buNone/>
              <a:defRPr sz="690" b="0" i="0" u="none" strike="noStrike" cap="none">
                <a:solidFill>
                  <a:srgbClr val="00163B"/>
                </a:solidFill>
                <a:latin typeface="Verdana"/>
                <a:ea typeface="Verdana"/>
                <a:cs typeface="Verdana"/>
                <a:sym typeface="Verdana"/>
              </a:defRPr>
            </a:lvl5pPr>
            <a:lvl6pPr marL="2743200" marR="0" lvl="5" indent="-228600" algn="l" rtl="0">
              <a:spcBef>
                <a:spcPts val="138"/>
              </a:spcBef>
              <a:spcAft>
                <a:spcPts val="0"/>
              </a:spcAft>
              <a:buClr>
                <a:schemeClr val="dk1"/>
              </a:buClr>
              <a:buSzPts val="1400"/>
              <a:buFont typeface="Arial"/>
              <a:buNone/>
              <a:defRPr sz="690" b="0" i="0" u="none" strike="noStrike" cap="none">
                <a:solidFill>
                  <a:schemeClr val="dk1"/>
                </a:solidFill>
                <a:latin typeface="Calibri"/>
                <a:ea typeface="Calibri"/>
                <a:cs typeface="Calibri"/>
                <a:sym typeface="Calibri"/>
              </a:defRPr>
            </a:lvl6pPr>
            <a:lvl7pPr marL="3200400" marR="0" lvl="6" indent="-228600" algn="l" rtl="0">
              <a:spcBef>
                <a:spcPts val="138"/>
              </a:spcBef>
              <a:spcAft>
                <a:spcPts val="0"/>
              </a:spcAft>
              <a:buClr>
                <a:schemeClr val="dk1"/>
              </a:buClr>
              <a:buSzPts val="1400"/>
              <a:buFont typeface="Arial"/>
              <a:buNone/>
              <a:defRPr sz="690" b="0" i="0" u="none" strike="noStrike" cap="none">
                <a:solidFill>
                  <a:schemeClr val="dk1"/>
                </a:solidFill>
                <a:latin typeface="Calibri"/>
                <a:ea typeface="Calibri"/>
                <a:cs typeface="Calibri"/>
                <a:sym typeface="Calibri"/>
              </a:defRPr>
            </a:lvl7pPr>
            <a:lvl8pPr marL="3657600" marR="0" lvl="7" indent="-228600" algn="l" rtl="0">
              <a:spcBef>
                <a:spcPts val="138"/>
              </a:spcBef>
              <a:spcAft>
                <a:spcPts val="0"/>
              </a:spcAft>
              <a:buClr>
                <a:schemeClr val="dk1"/>
              </a:buClr>
              <a:buSzPts val="1400"/>
              <a:buFont typeface="Arial"/>
              <a:buNone/>
              <a:defRPr sz="690" b="0" i="0" u="none" strike="noStrike" cap="none">
                <a:solidFill>
                  <a:schemeClr val="dk1"/>
                </a:solidFill>
                <a:latin typeface="Calibri"/>
                <a:ea typeface="Calibri"/>
                <a:cs typeface="Calibri"/>
                <a:sym typeface="Calibri"/>
              </a:defRPr>
            </a:lvl8pPr>
            <a:lvl9pPr marL="4114800" marR="0" lvl="8" indent="-228600" algn="l" rtl="0">
              <a:spcBef>
                <a:spcPts val="138"/>
              </a:spcBef>
              <a:spcAft>
                <a:spcPts val="0"/>
              </a:spcAft>
              <a:buClr>
                <a:schemeClr val="dk1"/>
              </a:buClr>
              <a:buSzPts val="1400"/>
              <a:buFont typeface="Arial"/>
              <a:buNone/>
              <a:defRPr sz="69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og indhold" type="obj">
  <p:cSld name="OBJECT">
    <p:spTree>
      <p:nvGrpSpPr>
        <p:cNvPr id="1" name="Shape 41"/>
        <p:cNvGrpSpPr/>
        <p:nvPr/>
      </p:nvGrpSpPr>
      <p:grpSpPr>
        <a:xfrm>
          <a:off x="0" y="0"/>
          <a:ext cx="0" cy="0"/>
          <a:chOff x="0" y="0"/>
          <a:chExt cx="0" cy="0"/>
        </a:xfrm>
      </p:grpSpPr>
      <p:pic>
        <p:nvPicPr>
          <p:cNvPr id="42" name="Google Shape;42;p8" descr="HD-ShadowLong.png"/>
          <p:cNvPicPr preferRelativeResize="0"/>
          <p:nvPr/>
        </p:nvPicPr>
        <p:blipFill rotWithShape="1">
          <a:blip r:embed="rId2">
            <a:alphaModFix/>
          </a:blip>
          <a:srcRect/>
          <a:stretch/>
        </p:blipFill>
        <p:spPr>
          <a:xfrm>
            <a:off x="1" y="1970240"/>
            <a:ext cx="7828360" cy="321164"/>
          </a:xfrm>
          <a:prstGeom prst="rect">
            <a:avLst/>
          </a:prstGeom>
          <a:noFill/>
          <a:ln>
            <a:noFill/>
          </a:ln>
        </p:spPr>
      </p:pic>
      <p:pic>
        <p:nvPicPr>
          <p:cNvPr id="43" name="Google Shape;43;p8" descr="HD-ShadowShort.png"/>
          <p:cNvPicPr preferRelativeResize="0"/>
          <p:nvPr/>
        </p:nvPicPr>
        <p:blipFill rotWithShape="1">
          <a:blip r:embed="rId3">
            <a:alphaModFix/>
          </a:blip>
          <a:srcRect/>
          <a:stretch/>
        </p:blipFill>
        <p:spPr>
          <a:xfrm>
            <a:off x="7939370" y="1971234"/>
            <a:ext cx="1202248" cy="144270"/>
          </a:xfrm>
          <a:prstGeom prst="rect">
            <a:avLst/>
          </a:prstGeom>
          <a:noFill/>
          <a:ln>
            <a:noFill/>
          </a:ln>
        </p:spPr>
      </p:pic>
      <p:sp>
        <p:nvSpPr>
          <p:cNvPr id="44" name="Google Shape;44;p8"/>
          <p:cNvSpPr/>
          <p:nvPr/>
        </p:nvSpPr>
        <p:spPr>
          <a:xfrm>
            <a:off x="0" y="609600"/>
            <a:ext cx="7828360" cy="1368198"/>
          </a:xfrm>
          <a:prstGeom prst="rect">
            <a:avLst/>
          </a:prstGeom>
          <a:solidFill>
            <a:srgbClr val="FEFEF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8"/>
          <p:cNvSpPr/>
          <p:nvPr/>
        </p:nvSpPr>
        <p:spPr>
          <a:xfrm>
            <a:off x="7939371" y="609600"/>
            <a:ext cx="1202248" cy="1368198"/>
          </a:xfrm>
          <a:prstGeom prst="rect">
            <a:avLst/>
          </a:prstGeom>
          <a:solidFill>
            <a:srgbClr val="74A5E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8"/>
          <p:cNvSpPr txBox="1">
            <a:spLocks noGrp="1"/>
          </p:cNvSpPr>
          <p:nvPr>
            <p:ph type="title"/>
          </p:nvPr>
        </p:nvSpPr>
        <p:spPr>
          <a:xfrm>
            <a:off x="510242" y="753228"/>
            <a:ext cx="7210396" cy="108093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dk1"/>
              </a:buClr>
              <a:buSzPts val="1400"/>
              <a:buFont typeface="Verdana"/>
              <a:buNone/>
              <a:defRPr sz="2485" b="0" i="0" u="none" strike="noStrike" cap="none">
                <a:solidFill>
                  <a:schemeClr val="dk1"/>
                </a:solidFill>
                <a:latin typeface="Verdana"/>
                <a:ea typeface="Verdana"/>
                <a:cs typeface="Verdana"/>
                <a:sym typeface="Verdana"/>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Google Shape;47;p8"/>
          <p:cNvSpPr txBox="1">
            <a:spLocks noGrp="1"/>
          </p:cNvSpPr>
          <p:nvPr>
            <p:ph type="body" idx="1"/>
          </p:nvPr>
        </p:nvSpPr>
        <p:spPr>
          <a:xfrm>
            <a:off x="510242" y="2336874"/>
            <a:ext cx="7210396" cy="3599316"/>
          </a:xfrm>
          <a:prstGeom prst="rect">
            <a:avLst/>
          </a:prstGeom>
          <a:noFill/>
          <a:ln>
            <a:noFill/>
          </a:ln>
        </p:spPr>
        <p:txBody>
          <a:bodyPr spcFirstLastPara="1" wrap="square" lIns="91425" tIns="91425" rIns="91425" bIns="91425" anchor="t" anchorCtr="0"/>
          <a:lstStyle>
            <a:lvl1pPr marL="457200" marR="0" lvl="0" indent="-333819" algn="l" rtl="0">
              <a:spcBef>
                <a:spcPts val="331"/>
              </a:spcBef>
              <a:spcAft>
                <a:spcPts val="0"/>
              </a:spcAft>
              <a:buClr>
                <a:srgbClr val="FBB040"/>
              </a:buClr>
              <a:buSzPts val="1657"/>
              <a:buFont typeface="Noto Sans Symbols"/>
              <a:buChar char="▪"/>
              <a:defRPr sz="1657">
                <a:solidFill>
                  <a:srgbClr val="00163B"/>
                </a:solidFill>
                <a:latin typeface="Verdana"/>
                <a:ea typeface="Verdana"/>
                <a:cs typeface="Verdana"/>
                <a:sym typeface="Verdana"/>
              </a:defRPr>
            </a:lvl1pPr>
            <a:lvl2pPr marL="914400" marR="0" lvl="1" indent="-316293" algn="l" rtl="0">
              <a:spcBef>
                <a:spcPts val="276"/>
              </a:spcBef>
              <a:spcAft>
                <a:spcPts val="0"/>
              </a:spcAft>
              <a:buClr>
                <a:srgbClr val="FBB040"/>
              </a:buClr>
              <a:buSzPts val="1381"/>
              <a:buFont typeface="Noto Sans Symbols"/>
              <a:buChar char="▪"/>
              <a:defRPr sz="1381" b="0" i="0" u="none" strike="noStrike" cap="none">
                <a:solidFill>
                  <a:srgbClr val="00163B"/>
                </a:solidFill>
                <a:latin typeface="Verdana"/>
                <a:ea typeface="Verdana"/>
                <a:cs typeface="Verdana"/>
                <a:sym typeface="Verdana"/>
              </a:defRPr>
            </a:lvl2pPr>
            <a:lvl3pPr marL="1371600" marR="0" lvl="2" indent="-307530" algn="l" rtl="0">
              <a:spcBef>
                <a:spcPts val="249"/>
              </a:spcBef>
              <a:spcAft>
                <a:spcPts val="0"/>
              </a:spcAft>
              <a:buClr>
                <a:srgbClr val="FBB040"/>
              </a:buClr>
              <a:buSzPts val="1243"/>
              <a:buFont typeface="Noto Sans Symbols"/>
              <a:buChar char="▪"/>
              <a:defRPr sz="1243" b="0" i="0" u="none" strike="noStrike" cap="none">
                <a:solidFill>
                  <a:srgbClr val="00163B"/>
                </a:solidFill>
                <a:latin typeface="Verdana"/>
                <a:ea typeface="Verdana"/>
                <a:cs typeface="Verdana"/>
                <a:sym typeface="Verdana"/>
              </a:defRPr>
            </a:lvl3pPr>
            <a:lvl4pPr marL="1828800" marR="0" lvl="3" indent="-298703" algn="l" rtl="0">
              <a:spcBef>
                <a:spcPts val="221"/>
              </a:spcBef>
              <a:spcAft>
                <a:spcPts val="0"/>
              </a:spcAft>
              <a:buClr>
                <a:srgbClr val="FBB040"/>
              </a:buClr>
              <a:buSzPts val="1104"/>
              <a:buFont typeface="Noto Sans Symbols"/>
              <a:buChar char="▪"/>
              <a:defRPr sz="1104" b="0" i="0" u="none" strike="noStrike" cap="none">
                <a:solidFill>
                  <a:srgbClr val="00163B"/>
                </a:solidFill>
                <a:latin typeface="Verdana"/>
                <a:ea typeface="Verdana"/>
                <a:cs typeface="Verdana"/>
                <a:sym typeface="Verdana"/>
              </a:defRPr>
            </a:lvl4pPr>
            <a:lvl5pPr marL="2286000" marR="0" lvl="4" indent="-298704" algn="l" rtl="0">
              <a:spcBef>
                <a:spcPts val="221"/>
              </a:spcBef>
              <a:spcAft>
                <a:spcPts val="0"/>
              </a:spcAft>
              <a:buClr>
                <a:srgbClr val="FBB040"/>
              </a:buClr>
              <a:buSzPts val="1104"/>
              <a:buFont typeface="Noto Sans Symbols"/>
              <a:buChar char="▪"/>
              <a:defRPr sz="1104" b="0" i="0" u="none" strike="noStrike" cap="none">
                <a:solidFill>
                  <a:srgbClr val="00163B"/>
                </a:solidFill>
                <a:latin typeface="Verdana"/>
                <a:ea typeface="Verdana"/>
                <a:cs typeface="Verdana"/>
                <a:sym typeface="Verdana"/>
              </a:defRPr>
            </a:lvl5pPr>
            <a:lvl6pPr marL="2743200" marR="0" lvl="5"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6pPr>
            <a:lvl7pPr marL="3200400" marR="0" lvl="6"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7pPr>
            <a:lvl8pPr marL="3657600" marR="0" lvl="7"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8pPr>
            <a:lvl9pPr marL="4114800" marR="0" lvl="8" indent="-325056" algn="l" rtl="0">
              <a:spcBef>
                <a:spcPts val="304"/>
              </a:spcBef>
              <a:spcAft>
                <a:spcPts val="0"/>
              </a:spcAft>
              <a:buClr>
                <a:schemeClr val="dk1"/>
              </a:buClr>
              <a:buSzPts val="1519"/>
              <a:buFont typeface="Arial"/>
              <a:buChar char="•"/>
              <a:defRPr sz="1519" b="0" i="0" u="none" strike="noStrike" cap="none">
                <a:solidFill>
                  <a:schemeClr val="dk1"/>
                </a:solidFill>
                <a:latin typeface="Calibri"/>
                <a:ea typeface="Calibri"/>
                <a:cs typeface="Calibri"/>
                <a:sym typeface="Calibri"/>
              </a:defRPr>
            </a:lvl9pPr>
          </a:lstStyle>
          <a:p>
            <a:endParaRPr/>
          </a:p>
        </p:txBody>
      </p:sp>
      <p:sp>
        <p:nvSpPr>
          <p:cNvPr id="48" name="Google Shape;48;p8"/>
          <p:cNvSpPr txBox="1">
            <a:spLocks noGrp="1"/>
          </p:cNvSpPr>
          <p:nvPr>
            <p:ph type="dt" idx="10"/>
          </p:nvPr>
        </p:nvSpPr>
        <p:spPr>
          <a:xfrm>
            <a:off x="7086601" y="6492877"/>
            <a:ext cx="2057400" cy="36512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ftr" idx="11"/>
          </p:nvPr>
        </p:nvSpPr>
        <p:spPr>
          <a:xfrm>
            <a:off x="1" y="6435722"/>
            <a:ext cx="5152994" cy="36512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800">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8"/>
          <p:cNvSpPr txBox="1">
            <a:spLocks noGrp="1"/>
          </p:cNvSpPr>
          <p:nvPr>
            <p:ph type="sldNum" idx="12"/>
          </p:nvPr>
        </p:nvSpPr>
        <p:spPr>
          <a:xfrm>
            <a:off x="7939370" y="753229"/>
            <a:ext cx="1202248" cy="1090789"/>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da-DK"/>
              <a:t>‹#›</a:t>
            </a:fld>
            <a:endParaRPr/>
          </a:p>
        </p:txBody>
      </p: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CPHbusiness_RGB.png"/>
          <p:cNvPicPr preferRelativeResize="0"/>
          <p:nvPr/>
        </p:nvPicPr>
        <p:blipFill rotWithShape="1">
          <a:blip r:embed="rId9">
            <a:alphaModFix/>
          </a:blip>
          <a:srcRect/>
          <a:stretch/>
        </p:blipFill>
        <p:spPr>
          <a:xfrm>
            <a:off x="6994002" y="10001"/>
            <a:ext cx="2159999" cy="85660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howtogeek.com/howto/42980/the-beginners-guide-to-nano-the-linux-command-line-text-edito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9"/>
          <p:cNvSpPr txBox="1">
            <a:spLocks noGrp="1"/>
          </p:cNvSpPr>
          <p:nvPr>
            <p:ph type="body" idx="1"/>
          </p:nvPr>
        </p:nvSpPr>
        <p:spPr>
          <a:xfrm>
            <a:off x="1037037" y="3349346"/>
            <a:ext cx="6807746" cy="1552854"/>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Deployment</a:t>
            </a:r>
            <a:endParaRPr dirty="0"/>
          </a:p>
          <a:p>
            <a:pPr marL="257222" marR="0" lvl="0" indent="-257222" algn="l" rtl="0">
              <a:spcBef>
                <a:spcPts val="360"/>
              </a:spcBef>
              <a:spcAft>
                <a:spcPts val="0"/>
              </a:spcAft>
              <a:buClr>
                <a:srgbClr val="FBB040"/>
              </a:buClr>
              <a:buFont typeface="Noto Sans Symbols"/>
              <a:buNone/>
            </a:pPr>
            <a:r>
              <a:rPr lang="da-DK" sz="1800" b="0" i="0" u="none" strike="noStrike" cap="none" dirty="0">
                <a:solidFill>
                  <a:schemeClr val="lt1"/>
                </a:solidFill>
                <a:latin typeface="Verdana"/>
                <a:ea typeface="Verdana"/>
                <a:cs typeface="Verdana"/>
                <a:sym typeface="Verdana"/>
              </a:rPr>
              <a:t>Linux server on Digital Ocean droplet</a:t>
            </a:r>
            <a:endParaRPr dirty="0"/>
          </a:p>
          <a:p>
            <a:pPr marL="257222" marR="0" lvl="0" indent="-257222" algn="l" rtl="0">
              <a:spcBef>
                <a:spcPts val="360"/>
              </a:spcBef>
              <a:spcAft>
                <a:spcPts val="0"/>
              </a:spcAft>
              <a:buClr>
                <a:srgbClr val="FBB040"/>
              </a:buClr>
              <a:buFont typeface="Noto Sans Symbols"/>
              <a:buNone/>
            </a:pPr>
            <a:r>
              <a:rPr lang="da-DK" sz="1800" b="0" i="0" u="none" strike="noStrike" cap="none" dirty="0" err="1">
                <a:solidFill>
                  <a:schemeClr val="lt1"/>
                </a:solidFill>
                <a:latin typeface="Verdana"/>
                <a:ea typeface="Verdana"/>
                <a:cs typeface="Verdana"/>
                <a:sym typeface="Verdana"/>
              </a:rPr>
              <a:t>MySql</a:t>
            </a:r>
            <a:r>
              <a:rPr lang="da-DK" sz="1800" b="0" i="0" u="none" strike="noStrike" cap="none" dirty="0">
                <a:solidFill>
                  <a:schemeClr val="lt1"/>
                </a:solidFill>
                <a:latin typeface="Verdana"/>
                <a:ea typeface="Verdana"/>
                <a:cs typeface="Verdana"/>
                <a:sym typeface="Verdana"/>
              </a:rPr>
              <a:t> server for database server</a:t>
            </a:r>
          </a:p>
          <a:p>
            <a:pPr marL="257222" marR="0" lvl="0" indent="-257222" algn="l" rtl="0">
              <a:spcBef>
                <a:spcPts val="360"/>
              </a:spcBef>
              <a:spcAft>
                <a:spcPts val="0"/>
              </a:spcAft>
              <a:buClr>
                <a:srgbClr val="FBB040"/>
              </a:buClr>
              <a:buFont typeface="Noto Sans Symbols"/>
              <a:buNone/>
            </a:pPr>
            <a:r>
              <a:rPr lang="da-DK" sz="1800" dirty="0">
                <a:solidFill>
                  <a:schemeClr val="lt1"/>
                </a:solidFill>
              </a:rPr>
              <a:t>Git &amp; </a:t>
            </a:r>
            <a:r>
              <a:rPr lang="da-DK" sz="1800" dirty="0" err="1">
                <a:solidFill>
                  <a:schemeClr val="lt1"/>
                </a:solidFill>
              </a:rPr>
              <a:t>github</a:t>
            </a:r>
            <a:endParaRPr lang="da-DK" dirty="0"/>
          </a:p>
        </p:txBody>
      </p:sp>
      <p:pic>
        <p:nvPicPr>
          <p:cNvPr id="56" name="Google Shape;56;p9" descr="https://www3.nd.edu/~ljordan/linux/images/tuxwhitebg.jpg"/>
          <p:cNvPicPr preferRelativeResize="0"/>
          <p:nvPr/>
        </p:nvPicPr>
        <p:blipFill rotWithShape="1">
          <a:blip r:embed="rId3">
            <a:alphaModFix/>
          </a:blip>
          <a:srcRect l="7503" r="8037"/>
          <a:stretch/>
        </p:blipFill>
        <p:spPr>
          <a:xfrm>
            <a:off x="3908612" y="1434354"/>
            <a:ext cx="1165289" cy="11120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E0F7BA-D6CD-E743-B798-E5EC25651B92}"/>
              </a:ext>
            </a:extLst>
          </p:cNvPr>
          <p:cNvSpPr>
            <a:spLocks noGrp="1"/>
          </p:cNvSpPr>
          <p:nvPr>
            <p:ph type="body" idx="1"/>
          </p:nvPr>
        </p:nvSpPr>
        <p:spPr/>
        <p:txBody>
          <a:bodyPr/>
          <a:lstStyle/>
          <a:p>
            <a:r>
              <a:rPr lang="da-DK" dirty="0"/>
              <a:t>log in på en </a:t>
            </a:r>
            <a:r>
              <a:rPr lang="da-DK" dirty="0" err="1"/>
              <a:t>linux</a:t>
            </a:r>
            <a:r>
              <a:rPr lang="da-DK" dirty="0"/>
              <a:t> server</a:t>
            </a:r>
          </a:p>
        </p:txBody>
      </p:sp>
      <p:sp>
        <p:nvSpPr>
          <p:cNvPr id="3" name="Text Placeholder 2">
            <a:extLst>
              <a:ext uri="{FF2B5EF4-FFF2-40B4-BE49-F238E27FC236}">
                <a16:creationId xmlns:a16="http://schemas.microsoft.com/office/drawing/2014/main" id="{E897DC91-39C1-6047-9B9D-174CD02CDF08}"/>
              </a:ext>
            </a:extLst>
          </p:cNvPr>
          <p:cNvSpPr>
            <a:spLocks noGrp="1"/>
          </p:cNvSpPr>
          <p:nvPr>
            <p:ph type="body" idx="2"/>
          </p:nvPr>
        </p:nvSpPr>
        <p:spPr/>
        <p:txBody>
          <a:bodyPr/>
          <a:lstStyle/>
          <a:p>
            <a:pPr marL="114618" indent="0">
              <a:buNone/>
            </a:pPr>
            <a:r>
              <a:rPr lang="da-DK" dirty="0" err="1"/>
              <a:t>Kasper’s</a:t>
            </a:r>
            <a:r>
              <a:rPr lang="da-DK" dirty="0"/>
              <a:t> lille </a:t>
            </a:r>
            <a:r>
              <a:rPr lang="da-DK" dirty="0" err="1"/>
              <a:t>linux</a:t>
            </a:r>
            <a:r>
              <a:rPr lang="da-DK" dirty="0"/>
              <a:t> server 46.101.253.149</a:t>
            </a:r>
          </a:p>
          <a:p>
            <a:pPr marL="114618" indent="0">
              <a:buNone/>
            </a:pPr>
            <a:r>
              <a:rPr lang="da-DK" dirty="0"/>
              <a:t>der er en bruger der hedder ”sem2dat”</a:t>
            </a:r>
          </a:p>
          <a:p>
            <a:pPr marL="114618" indent="0">
              <a:buNone/>
            </a:pPr>
            <a:r>
              <a:rPr lang="da-DK" dirty="0"/>
              <a:t>med password (skrives på tavlen)</a:t>
            </a:r>
          </a:p>
          <a:p>
            <a:pPr marL="114618" indent="0">
              <a:buNone/>
            </a:pPr>
            <a:endParaRPr lang="da-DK" dirty="0"/>
          </a:p>
          <a:p>
            <a:pPr marL="114618" indent="0">
              <a:buNone/>
            </a:pPr>
            <a:r>
              <a:rPr lang="da-DK" dirty="0" err="1"/>
              <a:t>ssh</a:t>
            </a:r>
            <a:r>
              <a:rPr lang="da-DK" dirty="0"/>
              <a:t> sem2dat@46.101.253.149</a:t>
            </a:r>
          </a:p>
          <a:p>
            <a:pPr marL="114618" indent="0">
              <a:buNone/>
            </a:pPr>
            <a:endParaRPr lang="da-DK" dirty="0"/>
          </a:p>
          <a:p>
            <a:pPr marL="114618" indent="0">
              <a:buNone/>
            </a:pPr>
            <a:endParaRPr lang="da-DK" dirty="0"/>
          </a:p>
          <a:p>
            <a:pPr marL="114618" indent="0">
              <a:buNone/>
            </a:pPr>
            <a:r>
              <a:rPr lang="da-DK" dirty="0"/>
              <a:t>du kan fra kommando-</a:t>
            </a:r>
            <a:r>
              <a:rPr lang="da-DK" dirty="0" err="1"/>
              <a:t>promt</a:t>
            </a:r>
            <a:r>
              <a:rPr lang="da-DK" dirty="0"/>
              <a:t> på din </a:t>
            </a:r>
            <a:r>
              <a:rPr lang="da-DK" dirty="0" err="1"/>
              <a:t>laptop</a:t>
            </a:r>
            <a:r>
              <a:rPr lang="da-DK" dirty="0"/>
              <a:t> logge på </a:t>
            </a:r>
            <a:r>
              <a:rPr lang="da-DK" dirty="0" err="1"/>
              <a:t>kaspers</a:t>
            </a:r>
            <a:r>
              <a:rPr lang="da-DK" dirty="0"/>
              <a:t> maskine og få en kommando </a:t>
            </a:r>
            <a:r>
              <a:rPr lang="da-DK" dirty="0" err="1"/>
              <a:t>promt</a:t>
            </a:r>
            <a:endParaRPr lang="da-DK" dirty="0"/>
          </a:p>
        </p:txBody>
      </p:sp>
    </p:spTree>
    <p:extLst>
      <p:ext uri="{BB962C8B-B14F-4D97-AF65-F5344CB8AC3E}">
        <p14:creationId xmlns:p14="http://schemas.microsoft.com/office/powerpoint/2010/main" val="231384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body" idx="1"/>
          </p:nvPr>
        </p:nvSpPr>
        <p:spPr>
          <a:prstGeom prst="rect">
            <a:avLst/>
          </a:prstGeom>
        </p:spPr>
        <p:txBody>
          <a:bodyPr spcFirstLastPara="1" wrap="square" lIns="91425" tIns="91425" rIns="91425" bIns="91425" anchor="t" anchorCtr="0">
            <a:noAutofit/>
          </a:bodyPr>
          <a:lstStyle/>
          <a:p>
            <a:pPr marL="257222" lvl="0" indent="-257222">
              <a:spcBef>
                <a:spcPts val="497"/>
              </a:spcBef>
              <a:spcAft>
                <a:spcPts val="0"/>
              </a:spcAft>
              <a:buNone/>
            </a:pPr>
            <a:r>
              <a:rPr lang="da-DK" dirty="0"/>
              <a:t>Øvelse</a:t>
            </a:r>
            <a:endParaRPr dirty="0"/>
          </a:p>
        </p:txBody>
      </p:sp>
      <p:sp>
        <p:nvSpPr>
          <p:cNvPr id="218" name="Google Shape;218;p31"/>
          <p:cNvSpPr txBox="1">
            <a:spLocks noGrp="1"/>
          </p:cNvSpPr>
          <p:nvPr>
            <p:ph type="body" idx="2"/>
          </p:nvPr>
        </p:nvSpPr>
        <p:spPr>
          <a:prstGeom prst="rect">
            <a:avLst/>
          </a:prstGeom>
        </p:spPr>
        <p:txBody>
          <a:bodyPr spcFirstLastPara="1" wrap="square" lIns="91425" tIns="91425" rIns="91425" bIns="91425" anchor="t" anchorCtr="0">
            <a:noAutofit/>
          </a:bodyPr>
          <a:lstStyle/>
          <a:p>
            <a:pPr marL="457200" lvl="0" indent="-342582">
              <a:spcBef>
                <a:spcPts val="359"/>
              </a:spcBef>
              <a:spcAft>
                <a:spcPts val="0"/>
              </a:spcAft>
              <a:buSzPts val="1795"/>
              <a:buAutoNum type="arabicPeriod"/>
            </a:pPr>
            <a:r>
              <a:rPr lang="da-DK"/>
              <a:t>Check om i har fået github student pack</a:t>
            </a:r>
            <a:endParaRPr/>
          </a:p>
          <a:p>
            <a:pPr marL="457200" lvl="0" indent="-342582">
              <a:spcBef>
                <a:spcPts val="0"/>
              </a:spcBef>
              <a:spcAft>
                <a:spcPts val="0"/>
              </a:spcAft>
              <a:buSzPts val="1795"/>
              <a:buAutoNum type="arabicPeriod"/>
            </a:pPr>
            <a:r>
              <a:rPr lang="da-DK"/>
              <a:t>Opret et SSH nøglepar</a:t>
            </a:r>
            <a:endParaRPr/>
          </a:p>
          <a:p>
            <a:pPr marL="457200" lvl="0" indent="-342582">
              <a:spcBef>
                <a:spcPts val="0"/>
              </a:spcBef>
              <a:spcAft>
                <a:spcPts val="0"/>
              </a:spcAft>
              <a:buSzPts val="1795"/>
              <a:buAutoNum type="arabicPeriod"/>
            </a:pPr>
            <a:r>
              <a:rPr lang="da-DK"/>
              <a:t>Lav en droplet på Digital Ocean</a:t>
            </a:r>
            <a:endParaRPr/>
          </a:p>
          <a:p>
            <a:pPr marL="457200" lvl="0" indent="-342582" rtl="0">
              <a:spcBef>
                <a:spcPts val="0"/>
              </a:spcBef>
              <a:spcAft>
                <a:spcPts val="0"/>
              </a:spcAft>
              <a:buSzPts val="1795"/>
              <a:buAutoNum type="arabicPeriod"/>
            </a:pPr>
            <a:r>
              <a:rPr lang="da-DK"/>
              <a:t>Indsæt public key på D.O.</a:t>
            </a:r>
            <a:endParaRPr/>
          </a:p>
          <a:p>
            <a:pPr marL="457200" lvl="0" indent="-342582" rtl="0">
              <a:spcBef>
                <a:spcPts val="0"/>
              </a:spcBef>
              <a:spcAft>
                <a:spcPts val="0"/>
              </a:spcAft>
              <a:buSzPts val="1795"/>
              <a:buAutoNum type="arabicPeriod"/>
            </a:pPr>
            <a:r>
              <a:rPr lang="da-DK"/>
              <a:t>Åben Git bash fra laptop og SSH til server.</a:t>
            </a:r>
            <a:endParaRPr/>
          </a:p>
          <a:p>
            <a:pPr marL="457200" lvl="0" indent="-342582">
              <a:spcBef>
                <a:spcPts val="0"/>
              </a:spcBef>
              <a:spcAft>
                <a:spcPts val="0"/>
              </a:spcAft>
              <a:buSzPts val="1795"/>
              <a:buAutoNum type="arabicPeriod"/>
            </a:pPr>
            <a:r>
              <a:rPr lang="da-DK"/>
              <a:t>skriv command: </a:t>
            </a:r>
            <a:r>
              <a:rPr lang="da-DK">
                <a:latin typeface="Courier New"/>
                <a:ea typeface="Courier New"/>
                <a:cs typeface="Courier New"/>
                <a:sym typeface="Courier New"/>
              </a:rPr>
              <a:t>ls -al</a:t>
            </a:r>
            <a:r>
              <a:rPr lang="da-DK"/>
              <a:t> fra home directory</a:t>
            </a:r>
            <a:endParaRPr/>
          </a:p>
          <a:p>
            <a:pPr marL="257222" lvl="0" indent="-143239">
              <a:spcBef>
                <a:spcPts val="359"/>
              </a:spcBef>
              <a:spcAft>
                <a:spcPts val="0"/>
              </a:spcAft>
              <a:buNone/>
            </a:pPr>
            <a:endParaRPr/>
          </a:p>
        </p:txBody>
      </p:sp>
      <p:pic>
        <p:nvPicPr>
          <p:cNvPr id="219" name="Google Shape;219;p31"/>
          <p:cNvPicPr preferRelativeResize="0"/>
          <p:nvPr/>
        </p:nvPicPr>
        <p:blipFill>
          <a:blip r:embed="rId3">
            <a:alphaModFix/>
          </a:blip>
          <a:stretch>
            <a:fillRect/>
          </a:stretch>
        </p:blipFill>
        <p:spPr>
          <a:xfrm>
            <a:off x="2302550" y="4124250"/>
            <a:ext cx="6294300" cy="243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a:solidFill>
                  <a:srgbClr val="FBB040"/>
                </a:solidFill>
                <a:latin typeface="Verdana"/>
                <a:ea typeface="Verdana"/>
                <a:cs typeface="Verdana"/>
                <a:sym typeface="Verdana"/>
              </a:rPr>
              <a:t>Digital Ocean</a:t>
            </a:r>
            <a:endParaRPr sz="2485" b="0" i="0" u="none" strike="noStrike" cap="none">
              <a:solidFill>
                <a:srgbClr val="FBB040"/>
              </a:solidFill>
              <a:latin typeface="Verdana"/>
              <a:ea typeface="Verdana"/>
              <a:cs typeface="Verdana"/>
              <a:sym typeface="Verdana"/>
            </a:endParaRPr>
          </a:p>
        </p:txBody>
      </p:sp>
      <p:sp>
        <p:nvSpPr>
          <p:cNvPr id="179" name="Google Shape;179;p26"/>
          <p:cNvSpPr txBox="1">
            <a:spLocks noGrp="1"/>
          </p:cNvSpPr>
          <p:nvPr>
            <p:ph type="body" idx="2"/>
          </p:nvPr>
        </p:nvSpPr>
        <p:spPr>
          <a:xfrm>
            <a:off x="1037037" y="5194508"/>
            <a:ext cx="6982220" cy="1369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243" b="0" i="0" u="none" strike="noStrike" cap="none">
                <a:solidFill>
                  <a:srgbClr val="FFFFFF"/>
                </a:solidFill>
                <a:latin typeface="Verdana"/>
                <a:ea typeface="Verdana"/>
                <a:cs typeface="Verdana"/>
                <a:sym typeface="Verdana"/>
              </a:rPr>
              <a:t>Linux in the cloud</a:t>
            </a:r>
            <a:endParaRPr sz="1243" b="0" i="0" u="none" strike="noStrike" cap="none">
              <a:solidFill>
                <a:srgbClr val="FFFFFF"/>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Digital Ocean</a:t>
            </a:r>
            <a:endParaRPr sz="2485" b="1" i="0" u="none" strike="noStrike" cap="none">
              <a:solidFill>
                <a:srgbClr val="FBB040"/>
              </a:solidFill>
              <a:latin typeface="Verdana"/>
              <a:ea typeface="Verdana"/>
              <a:cs typeface="Verdana"/>
              <a:sym typeface="Verdana"/>
            </a:endParaRPr>
          </a:p>
        </p:txBody>
      </p:sp>
      <p:sp>
        <p:nvSpPr>
          <p:cNvPr id="185" name="Google Shape;185;p27"/>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795" b="0" i="0" u="none" strike="noStrike" cap="none" dirty="0" err="1">
                <a:solidFill>
                  <a:srgbClr val="00163B"/>
                </a:solidFill>
                <a:latin typeface="Verdana"/>
                <a:ea typeface="Verdana"/>
                <a:cs typeface="Verdana"/>
                <a:sym typeface="Verdana"/>
              </a:rPr>
              <a:t>There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are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many</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providers</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which</a:t>
            </a:r>
            <a:r>
              <a:rPr lang="da-DK" sz="1795" b="0" i="0" u="none" strike="noStrike" cap="none" dirty="0">
                <a:solidFill>
                  <a:srgbClr val="00163B"/>
                </a:solidFill>
                <a:latin typeface="Verdana"/>
                <a:ea typeface="Verdana"/>
                <a:cs typeface="Verdana"/>
                <a:sym typeface="Verdana"/>
              </a:rPr>
              <a:t> offer a Linux </a:t>
            </a:r>
            <a:r>
              <a:rPr lang="da-DK" sz="1795" b="0" i="0" u="none" strike="noStrike" cap="none" dirty="0" err="1">
                <a:solidFill>
                  <a:srgbClr val="00163B"/>
                </a:solidFill>
                <a:latin typeface="Verdana"/>
                <a:ea typeface="Verdana"/>
                <a:cs typeface="Verdana"/>
                <a:sym typeface="Verdana"/>
              </a:rPr>
              <a:t>machine</a:t>
            </a:r>
            <a:r>
              <a:rPr lang="da-DK" sz="1795" b="0" i="0" u="none" strike="noStrike" cap="none" dirty="0">
                <a:solidFill>
                  <a:srgbClr val="00163B"/>
                </a:solidFill>
                <a:latin typeface="Verdana"/>
                <a:ea typeface="Verdana"/>
                <a:cs typeface="Verdana"/>
                <a:sym typeface="Verdana"/>
              </a:rPr>
              <a:t> in the </a:t>
            </a:r>
            <a:r>
              <a:rPr lang="da-DK" sz="1795" b="0" i="0" u="none" strike="noStrike" cap="none" dirty="0" err="1">
                <a:solidFill>
                  <a:srgbClr val="00163B"/>
                </a:solidFill>
                <a:latin typeface="Verdana"/>
                <a:ea typeface="Verdana"/>
                <a:cs typeface="Verdana"/>
                <a:sym typeface="Verdana"/>
              </a:rPr>
              <a:t>cloud</a:t>
            </a:r>
            <a:r>
              <a:rPr lang="da-DK" sz="1795" b="0" i="0" u="none" strike="noStrike" cap="none" dirty="0">
                <a:solidFill>
                  <a:srgbClr val="00163B"/>
                </a:solidFill>
                <a:latin typeface="Verdana"/>
                <a:ea typeface="Verdana"/>
                <a:cs typeface="Verdana"/>
                <a:sym typeface="Verdana"/>
              </a:rPr>
              <a:t>. </a:t>
            </a:r>
            <a:endParaRPr sz="1795" b="0" i="0" u="none" strike="noStrike" cap="none" dirty="0">
              <a:solidFill>
                <a:srgbClr val="00163B"/>
              </a:solidFill>
              <a:latin typeface="Verdana"/>
              <a:ea typeface="Verdana"/>
              <a:cs typeface="Verdana"/>
              <a:sym typeface="Verdana"/>
            </a:endParaRPr>
          </a:p>
          <a:p>
            <a:pPr marL="0" marR="0" lvl="0" indent="0" algn="l" rtl="0">
              <a:spcBef>
                <a:spcPts val="1200"/>
              </a:spcBef>
              <a:spcAft>
                <a:spcPts val="0"/>
              </a:spcAft>
              <a:buClr>
                <a:srgbClr val="FBB040"/>
              </a:buClr>
              <a:buFont typeface="Noto Sans Symbols"/>
              <a:buNone/>
            </a:pPr>
            <a:r>
              <a:rPr lang="da-DK" sz="1795" b="0" i="0" u="none" strike="noStrike" cap="none" dirty="0">
                <a:solidFill>
                  <a:srgbClr val="00163B"/>
                </a:solidFill>
                <a:latin typeface="Verdana"/>
                <a:ea typeface="Verdana"/>
                <a:cs typeface="Verdana"/>
                <a:sym typeface="Verdana"/>
              </a:rPr>
              <a:t>For </a:t>
            </a:r>
            <a:r>
              <a:rPr lang="da-DK" sz="1795" b="0" i="0" u="none" strike="noStrike" cap="none" dirty="0" err="1">
                <a:solidFill>
                  <a:srgbClr val="00163B"/>
                </a:solidFill>
                <a:latin typeface="Verdana"/>
                <a:ea typeface="Verdana"/>
                <a:cs typeface="Verdana"/>
                <a:sym typeface="Verdana"/>
              </a:rPr>
              <a:t>this</a:t>
            </a:r>
            <a:r>
              <a:rPr lang="da-DK" sz="1795" b="0" i="0" u="none" strike="noStrike" cap="none" dirty="0">
                <a:solidFill>
                  <a:srgbClr val="00163B"/>
                </a:solidFill>
                <a:latin typeface="Verdana"/>
                <a:ea typeface="Verdana"/>
                <a:cs typeface="Verdana"/>
                <a:sym typeface="Verdana"/>
              </a:rPr>
              <a:t> set of </a:t>
            </a:r>
            <a:r>
              <a:rPr lang="da-DK" sz="1795" b="0" i="0" u="none" strike="noStrike" cap="none" dirty="0" err="1">
                <a:solidFill>
                  <a:srgbClr val="00163B"/>
                </a:solidFill>
                <a:latin typeface="Verdana"/>
                <a:ea typeface="Verdana"/>
                <a:cs typeface="Verdana"/>
                <a:sym typeface="Verdana"/>
              </a:rPr>
              <a:t>exercises</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we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recommend</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you</a:t>
            </a:r>
            <a:r>
              <a:rPr lang="da-DK" sz="1795" b="0" i="0" u="none" strike="noStrike" cap="none" dirty="0">
                <a:solidFill>
                  <a:srgbClr val="00163B"/>
                </a:solidFill>
                <a:latin typeface="Verdana"/>
                <a:ea typeface="Verdana"/>
                <a:cs typeface="Verdana"/>
                <a:sym typeface="Verdana"/>
              </a:rPr>
              <a:t> as a </a:t>
            </a:r>
            <a:r>
              <a:rPr lang="da-DK" sz="1795" b="0" i="0" u="none" strike="noStrike" cap="none" dirty="0" err="1">
                <a:solidFill>
                  <a:srgbClr val="00163B"/>
                </a:solidFill>
                <a:latin typeface="Verdana"/>
                <a:ea typeface="Verdana"/>
                <a:cs typeface="Verdana"/>
                <a:sym typeface="Verdana"/>
              </a:rPr>
              <a:t>group</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buy</a:t>
            </a:r>
            <a:r>
              <a:rPr lang="da-DK" sz="1795" b="0" i="0" u="none" strike="noStrike" cap="none" dirty="0">
                <a:solidFill>
                  <a:srgbClr val="00163B"/>
                </a:solidFill>
                <a:latin typeface="Verdana"/>
                <a:ea typeface="Verdana"/>
                <a:cs typeface="Verdana"/>
                <a:sym typeface="Verdana"/>
              </a:rPr>
              <a:t> a 5$ </a:t>
            </a:r>
            <a:r>
              <a:rPr lang="da-DK" sz="1795" b="0" i="0" u="none" strike="noStrike" cap="none" dirty="0" err="1">
                <a:solidFill>
                  <a:srgbClr val="00163B"/>
                </a:solidFill>
                <a:latin typeface="Verdana"/>
                <a:ea typeface="Verdana"/>
                <a:cs typeface="Verdana"/>
                <a:sym typeface="Verdana"/>
              </a:rPr>
              <a:t>month</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access</a:t>
            </a:r>
            <a:r>
              <a:rPr lang="da-DK" sz="1795" b="0" i="0" u="none" strike="noStrike" cap="none" dirty="0">
                <a:solidFill>
                  <a:srgbClr val="00163B"/>
                </a:solidFill>
                <a:latin typeface="Verdana"/>
                <a:ea typeface="Verdana"/>
                <a:cs typeface="Verdana"/>
                <a:sym typeface="Verdana"/>
              </a:rPr>
              <a:t> to an </a:t>
            </a:r>
            <a:r>
              <a:rPr lang="da-DK" sz="1795" b="0" i="0" u="none" strike="noStrike" cap="none" dirty="0" err="1">
                <a:solidFill>
                  <a:srgbClr val="00163B"/>
                </a:solidFill>
                <a:latin typeface="Verdana"/>
                <a:ea typeface="Verdana"/>
                <a:cs typeface="Verdana"/>
                <a:sym typeface="Verdana"/>
              </a:rPr>
              <a:t>Ubuntu</a:t>
            </a:r>
            <a:r>
              <a:rPr lang="da-DK" sz="1795" b="0" i="0" u="none" strike="noStrike" cap="none" dirty="0">
                <a:solidFill>
                  <a:srgbClr val="00163B"/>
                </a:solidFill>
                <a:latin typeface="Verdana"/>
                <a:ea typeface="Verdana"/>
                <a:cs typeface="Verdana"/>
                <a:sym typeface="Verdana"/>
              </a:rPr>
              <a:t> Linux </a:t>
            </a:r>
            <a:r>
              <a:rPr lang="da-DK" sz="1795" b="0" i="0" u="none" strike="noStrike" cap="none" dirty="0" err="1">
                <a:solidFill>
                  <a:srgbClr val="00163B"/>
                </a:solidFill>
                <a:latin typeface="Verdana"/>
                <a:ea typeface="Verdana"/>
                <a:cs typeface="Verdana"/>
                <a:sym typeface="Verdana"/>
              </a:rPr>
              <a:t>machine</a:t>
            </a:r>
            <a:r>
              <a:rPr lang="da-DK" sz="1795" b="0" i="0" u="none" strike="noStrike" cap="none" dirty="0">
                <a:solidFill>
                  <a:srgbClr val="00163B"/>
                </a:solidFill>
                <a:latin typeface="Verdana"/>
                <a:ea typeface="Verdana"/>
                <a:cs typeface="Verdana"/>
                <a:sym typeface="Verdana"/>
              </a:rPr>
              <a:t> at Digital Ocean. </a:t>
            </a:r>
            <a:endParaRPr sz="1795" b="0" i="0" u="none" strike="noStrike" cap="none" dirty="0">
              <a:solidFill>
                <a:srgbClr val="00163B"/>
              </a:solidFill>
              <a:latin typeface="Verdana"/>
              <a:ea typeface="Verdana"/>
              <a:cs typeface="Verdana"/>
              <a:sym typeface="Verdana"/>
            </a:endParaRPr>
          </a:p>
          <a:p>
            <a:pPr marL="0" marR="0" lvl="0" indent="0" algn="l" rtl="0">
              <a:spcBef>
                <a:spcPts val="1200"/>
              </a:spcBef>
              <a:spcAft>
                <a:spcPts val="0"/>
              </a:spcAft>
              <a:buClr>
                <a:srgbClr val="FBB040"/>
              </a:buClr>
              <a:buFont typeface="Noto Sans Symbols"/>
              <a:buNone/>
            </a:pPr>
            <a:r>
              <a:rPr lang="da-DK" sz="1795" b="0" i="0" u="none" strike="noStrike" cap="none" dirty="0" err="1">
                <a:solidFill>
                  <a:srgbClr val="00163B"/>
                </a:solidFill>
                <a:latin typeface="Verdana"/>
                <a:ea typeface="Verdana"/>
                <a:cs typeface="Verdana"/>
                <a:sym typeface="Verdana"/>
              </a:rPr>
              <a:t>You</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will</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only</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need</a:t>
            </a:r>
            <a:r>
              <a:rPr lang="da-DK" sz="1795" b="0" i="0" u="none" strike="noStrike" cap="none" dirty="0">
                <a:solidFill>
                  <a:srgbClr val="00163B"/>
                </a:solidFill>
                <a:latin typeface="Verdana"/>
                <a:ea typeface="Verdana"/>
                <a:cs typeface="Verdana"/>
                <a:sym typeface="Verdana"/>
              </a:rPr>
              <a:t> to </a:t>
            </a:r>
            <a:r>
              <a:rPr lang="da-DK" sz="1795" b="0" i="0" u="none" strike="noStrike" cap="none" dirty="0" err="1">
                <a:solidFill>
                  <a:srgbClr val="00163B"/>
                </a:solidFill>
                <a:latin typeface="Verdana"/>
                <a:ea typeface="Verdana"/>
                <a:cs typeface="Verdana"/>
                <a:sym typeface="Verdana"/>
              </a:rPr>
              <a:t>work</a:t>
            </a:r>
            <a:r>
              <a:rPr lang="da-DK" sz="1795" b="0" i="0" u="none" strike="noStrike" cap="none" dirty="0">
                <a:solidFill>
                  <a:srgbClr val="00163B"/>
                </a:solidFill>
                <a:latin typeface="Verdana"/>
                <a:ea typeface="Verdana"/>
                <a:cs typeface="Verdana"/>
                <a:sym typeface="Verdana"/>
              </a:rPr>
              <a:t> with </a:t>
            </a:r>
            <a:r>
              <a:rPr lang="da-DK" sz="1795" b="0" i="0" u="none" strike="noStrike" cap="none" dirty="0" err="1">
                <a:solidFill>
                  <a:srgbClr val="00163B"/>
                </a:solidFill>
                <a:latin typeface="Verdana"/>
                <a:ea typeface="Verdana"/>
                <a:cs typeface="Verdana"/>
                <a:sym typeface="Verdana"/>
              </a:rPr>
              <a:t>what</a:t>
            </a:r>
            <a:r>
              <a:rPr lang="da-DK" sz="1795" b="0" i="0" u="none" strike="noStrike" cap="none" dirty="0">
                <a:solidFill>
                  <a:srgbClr val="00163B"/>
                </a:solidFill>
                <a:latin typeface="Verdana"/>
                <a:ea typeface="Verdana"/>
                <a:cs typeface="Verdana"/>
                <a:sym typeface="Verdana"/>
              </a:rPr>
              <a:t> is </a:t>
            </a:r>
            <a:r>
              <a:rPr lang="da-DK" sz="1795" b="0" i="0" u="none" strike="noStrike" cap="none" dirty="0" err="1">
                <a:solidFill>
                  <a:srgbClr val="00163B"/>
                </a:solidFill>
                <a:latin typeface="Verdana"/>
                <a:ea typeface="Verdana"/>
                <a:cs typeface="Verdana"/>
                <a:sym typeface="Verdana"/>
              </a:rPr>
              <a:t>called</a:t>
            </a:r>
            <a:r>
              <a:rPr lang="da-DK" sz="1795" b="0" i="0" u="none" strike="noStrike" cap="none" dirty="0">
                <a:solidFill>
                  <a:srgbClr val="00163B"/>
                </a:solidFill>
                <a:latin typeface="Verdana"/>
                <a:ea typeface="Verdana"/>
                <a:cs typeface="Verdana"/>
                <a:sym typeface="Verdana"/>
              </a:rPr>
              <a:t> a Unix </a:t>
            </a:r>
            <a:r>
              <a:rPr lang="da-DK" sz="1795" b="0" i="0" u="none" strike="noStrike" cap="none" dirty="0" err="1">
                <a:solidFill>
                  <a:srgbClr val="00163B"/>
                </a:solidFill>
                <a:latin typeface="Verdana"/>
                <a:ea typeface="Verdana"/>
                <a:cs typeface="Verdana"/>
                <a:sym typeface="Verdana"/>
              </a:rPr>
              <a:t>shell</a:t>
            </a:r>
            <a:r>
              <a:rPr lang="da-DK" sz="1795" b="0" i="0" u="none" strike="noStrike" cap="none" dirty="0">
                <a:solidFill>
                  <a:srgbClr val="00163B"/>
                </a:solidFill>
                <a:latin typeface="Verdana"/>
                <a:ea typeface="Verdana"/>
                <a:cs typeface="Verdana"/>
                <a:sym typeface="Verdana"/>
              </a:rPr>
              <a:t>, and </a:t>
            </a:r>
            <a:r>
              <a:rPr lang="da-DK" sz="1795" b="0" i="0" u="none" strike="noStrike" cap="none" dirty="0" err="1">
                <a:solidFill>
                  <a:srgbClr val="00163B"/>
                </a:solidFill>
                <a:latin typeface="Verdana"/>
                <a:ea typeface="Verdana"/>
                <a:cs typeface="Verdana"/>
                <a:sym typeface="Verdana"/>
              </a:rPr>
              <a:t>we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will</a:t>
            </a:r>
            <a:r>
              <a:rPr lang="da-DK" sz="1795" b="0" i="0" u="none" strike="noStrike" cap="none" dirty="0">
                <a:solidFill>
                  <a:srgbClr val="00163B"/>
                </a:solidFill>
                <a:latin typeface="Verdana"/>
                <a:ea typeface="Verdana"/>
                <a:cs typeface="Verdana"/>
                <a:sym typeface="Verdana"/>
              </a:rPr>
              <a:t> set up a server as part of the </a:t>
            </a:r>
            <a:r>
              <a:rPr lang="da-DK" sz="1795" b="0" i="0" u="none" strike="noStrike" cap="none" dirty="0" err="1">
                <a:solidFill>
                  <a:srgbClr val="00163B"/>
                </a:solidFill>
                <a:latin typeface="Verdana"/>
                <a:ea typeface="Verdana"/>
                <a:cs typeface="Verdana"/>
                <a:sym typeface="Verdana"/>
              </a:rPr>
              <a:t>next</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three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days</a:t>
            </a:r>
            <a:r>
              <a:rPr lang="da-DK" sz="1795" b="0" i="0" u="none" strike="noStrike" cap="none" dirty="0">
                <a:solidFill>
                  <a:srgbClr val="00163B"/>
                </a:solidFill>
                <a:latin typeface="Verdana"/>
                <a:ea typeface="Verdana"/>
                <a:cs typeface="Verdana"/>
                <a:sym typeface="Verdana"/>
              </a:rPr>
              <a:t>. </a:t>
            </a:r>
            <a:endParaRPr sz="1795" b="0" i="0" u="none" strike="noStrike" cap="none" dirty="0">
              <a:solidFill>
                <a:srgbClr val="00163B"/>
              </a:solidFill>
              <a:latin typeface="Verdana"/>
              <a:ea typeface="Verdana"/>
              <a:cs typeface="Verdana"/>
              <a:sym typeface="Verdana"/>
            </a:endParaRPr>
          </a:p>
          <a:p>
            <a:pPr marL="0" marR="0" lvl="0" indent="0" algn="l" rtl="0">
              <a:spcBef>
                <a:spcPts val="1200"/>
              </a:spcBef>
              <a:spcAft>
                <a:spcPts val="0"/>
              </a:spcAft>
              <a:buClr>
                <a:srgbClr val="FBB040"/>
              </a:buClr>
              <a:buFont typeface="Noto Sans Symbols"/>
              <a:buNone/>
            </a:pPr>
            <a:r>
              <a:rPr lang="da-DK" sz="1795" b="0" i="0" u="none" strike="noStrike" cap="none" dirty="0">
                <a:solidFill>
                  <a:srgbClr val="00163B"/>
                </a:solidFill>
                <a:latin typeface="Verdana"/>
                <a:ea typeface="Verdana"/>
                <a:cs typeface="Verdana"/>
                <a:sym typeface="Verdana"/>
              </a:rPr>
              <a:t>One </a:t>
            </a:r>
            <a:r>
              <a:rPr lang="da-DK" sz="1795" b="0" i="0" u="none" strike="noStrike" cap="none" dirty="0" err="1">
                <a:solidFill>
                  <a:srgbClr val="00163B"/>
                </a:solidFill>
                <a:latin typeface="Verdana"/>
                <a:ea typeface="Verdana"/>
                <a:cs typeface="Verdana"/>
                <a:sym typeface="Verdana"/>
              </a:rPr>
              <a:t>machine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can</a:t>
            </a:r>
            <a:r>
              <a:rPr lang="da-DK" sz="1795" b="0" i="0" u="none" strike="noStrike" cap="none" dirty="0">
                <a:solidFill>
                  <a:srgbClr val="00163B"/>
                </a:solidFill>
                <a:latin typeface="Verdana"/>
                <a:ea typeface="Verdana"/>
                <a:cs typeface="Verdana"/>
                <a:sym typeface="Verdana"/>
              </a:rPr>
              <a:t> have </a:t>
            </a:r>
            <a:r>
              <a:rPr lang="da-DK" sz="1795" b="0" i="0" u="none" strike="noStrike" cap="none" dirty="0" err="1">
                <a:solidFill>
                  <a:srgbClr val="00163B"/>
                </a:solidFill>
                <a:latin typeface="Verdana"/>
                <a:ea typeface="Verdana"/>
                <a:cs typeface="Verdana"/>
                <a:sym typeface="Verdana"/>
              </a:rPr>
              <a:t>several</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users</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logged</a:t>
            </a:r>
            <a:r>
              <a:rPr lang="da-DK" sz="1795" b="0" i="0" u="none" strike="noStrike" cap="none" dirty="0">
                <a:solidFill>
                  <a:srgbClr val="00163B"/>
                </a:solidFill>
                <a:latin typeface="Verdana"/>
                <a:ea typeface="Verdana"/>
                <a:cs typeface="Verdana"/>
                <a:sym typeface="Verdana"/>
              </a:rPr>
              <a:t> in at the same time, and the </a:t>
            </a:r>
            <a:r>
              <a:rPr lang="da-DK" sz="1795" b="0" i="0" u="none" strike="noStrike" cap="none" dirty="0" err="1">
                <a:solidFill>
                  <a:srgbClr val="00163B"/>
                </a:solidFill>
                <a:latin typeface="Verdana"/>
                <a:ea typeface="Verdana"/>
                <a:cs typeface="Verdana"/>
                <a:sym typeface="Verdana"/>
              </a:rPr>
              <a:t>cheapest</a:t>
            </a:r>
            <a:r>
              <a:rPr lang="da-DK" sz="1795" b="0" i="0" u="none" strike="noStrike" cap="none" dirty="0">
                <a:solidFill>
                  <a:srgbClr val="00163B"/>
                </a:solidFill>
                <a:latin typeface="Verdana"/>
                <a:ea typeface="Verdana"/>
                <a:cs typeface="Verdana"/>
                <a:sym typeface="Verdana"/>
              </a:rPr>
              <a:t> version </a:t>
            </a:r>
            <a:r>
              <a:rPr lang="da-DK" sz="1795" b="0" i="0" u="none" strike="noStrike" cap="none" dirty="0" err="1">
                <a:solidFill>
                  <a:srgbClr val="00163B"/>
                </a:solidFill>
                <a:latin typeface="Verdana"/>
                <a:ea typeface="Verdana"/>
                <a:cs typeface="Verdana"/>
                <a:sym typeface="Verdana"/>
              </a:rPr>
              <a:t>should</a:t>
            </a:r>
            <a:r>
              <a:rPr lang="da-DK" sz="1795" b="0" i="0" u="none" strike="noStrike" cap="none" dirty="0">
                <a:solidFill>
                  <a:srgbClr val="00163B"/>
                </a:solidFill>
                <a:latin typeface="Verdana"/>
                <a:ea typeface="Verdana"/>
                <a:cs typeface="Verdana"/>
                <a:sym typeface="Verdana"/>
              </a:rPr>
              <a:t> do just fine.</a:t>
            </a:r>
            <a:endParaRPr sz="1795" b="0" i="0" u="none" strike="noStrike" cap="none" dirty="0">
              <a:solidFill>
                <a:srgbClr val="00163B"/>
              </a:solidFill>
              <a:latin typeface="Verdana"/>
              <a:ea typeface="Verdana"/>
              <a:cs typeface="Verdana"/>
              <a:sym typeface="Verdana"/>
            </a:endParaRPr>
          </a:p>
        </p:txBody>
      </p:sp>
      <p:pic>
        <p:nvPicPr>
          <p:cNvPr id="186" name="Google Shape;186;p27"/>
          <p:cNvPicPr preferRelativeResize="0"/>
          <p:nvPr/>
        </p:nvPicPr>
        <p:blipFill rotWithShape="1">
          <a:blip r:embed="rId3">
            <a:alphaModFix/>
          </a:blip>
          <a:srcRect/>
          <a:stretch/>
        </p:blipFill>
        <p:spPr>
          <a:xfrm>
            <a:off x="2370627" y="3489895"/>
            <a:ext cx="4115947" cy="260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Connecting to a linux </a:t>
            </a:r>
            <a:r>
              <a:rPr lang="da-DK" sz="2485" b="1" i="0" u="sng" strike="noStrike" cap="none">
                <a:solidFill>
                  <a:srgbClr val="FBB040"/>
                </a:solidFill>
                <a:latin typeface="Verdana"/>
                <a:ea typeface="Verdana"/>
                <a:cs typeface="Verdana"/>
                <a:sym typeface="Verdana"/>
              </a:rPr>
              <a:t>server</a:t>
            </a:r>
            <a:endParaRPr sz="2485" b="1" i="0" u="sng" strike="noStrike" cap="none">
              <a:solidFill>
                <a:srgbClr val="FBB040"/>
              </a:solidFill>
              <a:latin typeface="Verdana"/>
              <a:ea typeface="Verdana"/>
              <a:cs typeface="Verdana"/>
              <a:sym typeface="Verdana"/>
            </a:endParaRPr>
          </a:p>
        </p:txBody>
      </p:sp>
      <p:sp>
        <p:nvSpPr>
          <p:cNvPr id="192" name="Google Shape;192;p28"/>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163B"/>
              </a:buClr>
              <a:buFont typeface="Noto Sans Symbols"/>
              <a:buNone/>
            </a:pPr>
            <a:r>
              <a:rPr lang="da-DK" sz="1795" b="0" i="0" u="none" strike="noStrike" cap="none">
                <a:solidFill>
                  <a:srgbClr val="00163B"/>
                </a:solidFill>
                <a:latin typeface="Verdana"/>
                <a:ea typeface="Verdana"/>
                <a:cs typeface="Verdana"/>
                <a:sym typeface="Verdana"/>
              </a:rPr>
              <a:t>Connecting to a server using ssh is a two step procedure.</a:t>
            </a:r>
            <a:endParaRPr/>
          </a:p>
          <a:p>
            <a:pPr marL="0" marR="0" lvl="0" indent="0" algn="l" rtl="0">
              <a:lnSpc>
                <a:spcPct val="100000"/>
              </a:lnSpc>
              <a:spcBef>
                <a:spcPts val="0"/>
              </a:spcBef>
              <a:spcAft>
                <a:spcPts val="0"/>
              </a:spcAft>
              <a:buClr>
                <a:srgbClr val="00163B"/>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lnSpc>
                <a:spcPct val="100000"/>
              </a:lnSpc>
              <a:spcBef>
                <a:spcPts val="0"/>
              </a:spcBef>
              <a:spcAft>
                <a:spcPts val="0"/>
              </a:spcAft>
              <a:buClr>
                <a:srgbClr val="00163B"/>
              </a:buClr>
              <a:buFont typeface="Noto Sans Symbols"/>
              <a:buNone/>
            </a:pPr>
            <a:r>
              <a:rPr lang="da-DK" sz="1795" b="0" i="0" u="none" strike="noStrike" cap="none">
                <a:solidFill>
                  <a:srgbClr val="00163B"/>
                </a:solidFill>
                <a:latin typeface="Verdana"/>
                <a:ea typeface="Verdana"/>
                <a:cs typeface="Verdana"/>
                <a:sym typeface="Verdana"/>
              </a:rPr>
              <a:t>First you run the git-bash program to allow you to have a “shell” program to work on your own computer using a text-only interface</a:t>
            </a:r>
            <a:endParaRPr/>
          </a:p>
          <a:p>
            <a:pPr marL="0" marR="0" lvl="0" indent="0" algn="l" rtl="0">
              <a:lnSpc>
                <a:spcPct val="100000"/>
              </a:lnSpc>
              <a:spcBef>
                <a:spcPts val="0"/>
              </a:spcBef>
              <a:spcAft>
                <a:spcPts val="0"/>
              </a:spcAft>
              <a:buClr>
                <a:srgbClr val="00163B"/>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lnSpc>
                <a:spcPct val="100000"/>
              </a:lnSpc>
              <a:spcBef>
                <a:spcPts val="0"/>
              </a:spcBef>
              <a:spcAft>
                <a:spcPts val="0"/>
              </a:spcAft>
              <a:buClr>
                <a:srgbClr val="00163B"/>
              </a:buClr>
              <a:buFont typeface="Noto Sans Symbols"/>
              <a:buNone/>
            </a:pPr>
            <a:r>
              <a:rPr lang="da-DK" sz="1795" b="0" i="0" u="none" strike="noStrike" cap="none">
                <a:solidFill>
                  <a:srgbClr val="00163B"/>
                </a:solidFill>
                <a:latin typeface="Verdana"/>
                <a:ea typeface="Verdana"/>
                <a:cs typeface="Verdana"/>
                <a:sym typeface="Verdana"/>
              </a:rPr>
              <a:t>Second, you use the shell to connect to the digitalocean server – the command to do this is called ssh (secure shell).</a:t>
            </a:r>
            <a:endParaRPr/>
          </a:p>
          <a:p>
            <a:pPr marL="0" marR="0" lvl="0" indent="0" algn="l" rtl="0">
              <a:lnSpc>
                <a:spcPct val="100000"/>
              </a:lnSpc>
              <a:spcBef>
                <a:spcPts val="0"/>
              </a:spcBef>
              <a:spcAft>
                <a:spcPts val="0"/>
              </a:spcAft>
              <a:buClr>
                <a:srgbClr val="00163B"/>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lnSpc>
                <a:spcPct val="100000"/>
              </a:lnSpc>
              <a:spcBef>
                <a:spcPts val="0"/>
              </a:spcBef>
              <a:spcAft>
                <a:spcPts val="0"/>
              </a:spcAft>
              <a:buClr>
                <a:srgbClr val="00163B"/>
              </a:buClr>
              <a:buFont typeface="Noto Sans Symbols"/>
              <a:buNone/>
            </a:pPr>
            <a:endParaRPr sz="1795" b="0" i="0" u="none" strike="noStrike" cap="none">
              <a:solidFill>
                <a:srgbClr val="00163B"/>
              </a:solidFill>
              <a:latin typeface="Verdana"/>
              <a:ea typeface="Verdana"/>
              <a:cs typeface="Verdana"/>
              <a:sym typeface="Verdana"/>
            </a:endParaRPr>
          </a:p>
        </p:txBody>
      </p:sp>
      <p:pic>
        <p:nvPicPr>
          <p:cNvPr id="193" name="Google Shape;193;p28"/>
          <p:cNvPicPr preferRelativeResize="0"/>
          <p:nvPr/>
        </p:nvPicPr>
        <p:blipFill rotWithShape="1">
          <a:blip r:embed="rId3">
            <a:alphaModFix/>
          </a:blip>
          <a:srcRect/>
          <a:stretch/>
        </p:blipFill>
        <p:spPr>
          <a:xfrm>
            <a:off x="289107" y="3977539"/>
            <a:ext cx="2929309" cy="2079861"/>
          </a:xfrm>
          <a:prstGeom prst="rect">
            <a:avLst/>
          </a:prstGeom>
          <a:noFill/>
          <a:ln>
            <a:noFill/>
          </a:ln>
        </p:spPr>
      </p:pic>
      <p:pic>
        <p:nvPicPr>
          <p:cNvPr id="194" name="Google Shape;194;p28"/>
          <p:cNvPicPr preferRelativeResize="0"/>
          <p:nvPr/>
        </p:nvPicPr>
        <p:blipFill rotWithShape="1">
          <a:blip r:embed="rId4">
            <a:alphaModFix/>
          </a:blip>
          <a:srcRect/>
          <a:stretch/>
        </p:blipFill>
        <p:spPr>
          <a:xfrm>
            <a:off x="2530899" y="3646419"/>
            <a:ext cx="2022758" cy="1140797"/>
          </a:xfrm>
          <a:prstGeom prst="rect">
            <a:avLst/>
          </a:prstGeom>
          <a:noFill/>
          <a:ln>
            <a:noFill/>
          </a:ln>
        </p:spPr>
      </p:pic>
      <p:pic>
        <p:nvPicPr>
          <p:cNvPr id="195" name="Google Shape;195;p28"/>
          <p:cNvPicPr preferRelativeResize="0"/>
          <p:nvPr/>
        </p:nvPicPr>
        <p:blipFill rotWithShape="1">
          <a:blip r:embed="rId5">
            <a:alphaModFix/>
          </a:blip>
          <a:srcRect/>
          <a:stretch/>
        </p:blipFill>
        <p:spPr>
          <a:xfrm>
            <a:off x="7074806" y="4216818"/>
            <a:ext cx="1464042" cy="2263329"/>
          </a:xfrm>
          <a:prstGeom prst="rect">
            <a:avLst/>
          </a:prstGeom>
          <a:noFill/>
          <a:ln>
            <a:noFill/>
          </a:ln>
        </p:spPr>
      </p:pic>
      <p:cxnSp>
        <p:nvCxnSpPr>
          <p:cNvPr id="196" name="Google Shape;196;p28"/>
          <p:cNvCxnSpPr>
            <a:stCxn id="195" idx="0"/>
            <a:endCxn id="194" idx="2"/>
          </p:cNvCxnSpPr>
          <p:nvPr/>
        </p:nvCxnSpPr>
        <p:spPr>
          <a:xfrm rot="16200000" flipH="1" flipV="1">
            <a:off x="5389354" y="2369742"/>
            <a:ext cx="570398" cy="4264549"/>
          </a:xfrm>
          <a:prstGeom prst="curvedConnector5">
            <a:avLst>
              <a:gd name="adj1" fmla="val -40077"/>
              <a:gd name="adj2" fmla="val 46725"/>
              <a:gd name="adj3" fmla="val 140077"/>
            </a:avLst>
          </a:prstGeom>
          <a:noFill/>
          <a:ln w="25400" cap="flat" cmpd="sng">
            <a:solidFill>
              <a:schemeClr val="accent1"/>
            </a:solidFill>
            <a:prstDash val="solid"/>
            <a:round/>
            <a:headEnd type="triangle" w="med" len="med"/>
            <a:tailEnd type="triangle" w="med" len="med"/>
          </a:ln>
          <a:effectLst>
            <a:outerShdw blurRad="40000" dist="20000" dir="5400000" rotWithShape="0">
              <a:srgbClr val="000000">
                <a:alpha val="37647"/>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Linux on Digital Ocean</a:t>
            </a:r>
            <a:endParaRPr sz="2485" b="0" i="0" u="none" strike="noStrike" cap="none" dirty="0">
              <a:solidFill>
                <a:srgbClr val="FBB040"/>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dirty="0">
                <a:solidFill>
                  <a:srgbClr val="FBB040"/>
                </a:solidFill>
                <a:latin typeface="Verdana"/>
                <a:ea typeface="Verdana"/>
                <a:cs typeface="Verdana"/>
                <a:sym typeface="Verdana"/>
              </a:rPr>
              <a:t>basic navigation</a:t>
            </a:r>
            <a:endParaRPr sz="2485" b="1" i="0" u="none" strike="noStrike" cap="none" dirty="0">
              <a:solidFill>
                <a:srgbClr val="FBB040"/>
              </a:solidFill>
              <a:latin typeface="Verdana"/>
              <a:ea typeface="Verdana"/>
              <a:cs typeface="Verdana"/>
              <a:sym typeface="Verdana"/>
            </a:endParaRPr>
          </a:p>
        </p:txBody>
      </p:sp>
      <p:pic>
        <p:nvPicPr>
          <p:cNvPr id="2" name="Picture 1">
            <a:extLst>
              <a:ext uri="{FF2B5EF4-FFF2-40B4-BE49-F238E27FC236}">
                <a16:creationId xmlns:a16="http://schemas.microsoft.com/office/drawing/2014/main" id="{7E56647B-2C02-9848-94E3-F25556206D83}"/>
              </a:ext>
            </a:extLst>
          </p:cNvPr>
          <p:cNvPicPr>
            <a:picLocks noChangeAspect="1"/>
          </p:cNvPicPr>
          <p:nvPr/>
        </p:nvPicPr>
        <p:blipFill>
          <a:blip r:embed="rId3"/>
          <a:stretch>
            <a:fillRect/>
          </a:stretch>
        </p:blipFill>
        <p:spPr>
          <a:xfrm>
            <a:off x="510347" y="897467"/>
            <a:ext cx="7867705" cy="4233333"/>
          </a:xfrm>
          <a:prstGeom prst="rect">
            <a:avLst/>
          </a:prstGeom>
        </p:spPr>
      </p:pic>
      <p:sp>
        <p:nvSpPr>
          <p:cNvPr id="4" name="Left Arrow Callout 3">
            <a:extLst>
              <a:ext uri="{FF2B5EF4-FFF2-40B4-BE49-F238E27FC236}">
                <a16:creationId xmlns:a16="http://schemas.microsoft.com/office/drawing/2014/main" id="{65BA233D-B499-E34B-B9D9-455BD690D105}"/>
              </a:ext>
            </a:extLst>
          </p:cNvPr>
          <p:cNvSpPr/>
          <p:nvPr/>
        </p:nvSpPr>
        <p:spPr>
          <a:xfrm>
            <a:off x="4284133" y="804333"/>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Print </a:t>
            </a:r>
            <a:r>
              <a:rPr lang="da-DK" dirty="0" err="1">
                <a:solidFill>
                  <a:schemeClr val="tx1"/>
                </a:solidFill>
              </a:rPr>
              <a:t>working</a:t>
            </a:r>
            <a:r>
              <a:rPr lang="da-DK" dirty="0">
                <a:solidFill>
                  <a:schemeClr val="tx1"/>
                </a:solidFill>
              </a:rPr>
              <a:t> </a:t>
            </a:r>
            <a:r>
              <a:rPr lang="da-DK" dirty="0" err="1">
                <a:solidFill>
                  <a:schemeClr val="tx1"/>
                </a:solidFill>
              </a:rPr>
              <a:t>directory</a:t>
            </a:r>
            <a:endParaRPr lang="da-DK" dirty="0">
              <a:solidFill>
                <a:schemeClr val="tx1"/>
              </a:solidFill>
            </a:endParaRPr>
          </a:p>
          <a:p>
            <a:pPr algn="ctr"/>
            <a:r>
              <a:rPr lang="da-DK" dirty="0">
                <a:solidFill>
                  <a:schemeClr val="tx1"/>
                </a:solidFill>
              </a:rPr>
              <a:t>(</a:t>
            </a:r>
            <a:r>
              <a:rPr lang="da-DK" dirty="0" err="1">
                <a:solidFill>
                  <a:schemeClr val="tx1"/>
                </a:solidFill>
              </a:rPr>
              <a:t>where</a:t>
            </a:r>
            <a:r>
              <a:rPr lang="da-DK" dirty="0">
                <a:solidFill>
                  <a:schemeClr val="tx1"/>
                </a:solidFill>
              </a:rPr>
              <a:t> am I)</a:t>
            </a:r>
            <a:endParaRPr lang="da-DK" dirty="0">
              <a:solidFill>
                <a:srgbClr val="FF0000"/>
              </a:solidFill>
            </a:endParaRPr>
          </a:p>
        </p:txBody>
      </p:sp>
      <p:sp>
        <p:nvSpPr>
          <p:cNvPr id="8" name="Left Arrow Callout 7">
            <a:extLst>
              <a:ext uri="{FF2B5EF4-FFF2-40B4-BE49-F238E27FC236}">
                <a16:creationId xmlns:a16="http://schemas.microsoft.com/office/drawing/2014/main" id="{C11841DA-7DB6-164C-AAEE-90AEE97C23CB}"/>
              </a:ext>
            </a:extLst>
          </p:cNvPr>
          <p:cNvSpPr/>
          <p:nvPr/>
        </p:nvSpPr>
        <p:spPr>
          <a:xfrm>
            <a:off x="4284133" y="1286933"/>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list files in </a:t>
            </a:r>
            <a:r>
              <a:rPr lang="da-DK" dirty="0" err="1">
                <a:solidFill>
                  <a:schemeClr val="tx1"/>
                </a:solidFill>
              </a:rPr>
              <a:t>current</a:t>
            </a:r>
            <a:r>
              <a:rPr lang="da-DK" dirty="0">
                <a:solidFill>
                  <a:schemeClr val="tx1"/>
                </a:solidFill>
              </a:rPr>
              <a:t> </a:t>
            </a:r>
            <a:r>
              <a:rPr lang="da-DK" dirty="0" err="1">
                <a:solidFill>
                  <a:schemeClr val="tx1"/>
                </a:solidFill>
              </a:rPr>
              <a:t>directory</a:t>
            </a:r>
            <a:endParaRPr lang="da-DK" dirty="0">
              <a:solidFill>
                <a:schemeClr val="tx1"/>
              </a:solidFill>
            </a:endParaRPr>
          </a:p>
          <a:p>
            <a:pPr algn="ctr"/>
            <a:r>
              <a:rPr lang="da-DK" dirty="0">
                <a:solidFill>
                  <a:schemeClr val="tx1"/>
                </a:solidFill>
              </a:rPr>
              <a:t>-l is long listing</a:t>
            </a:r>
            <a:endParaRPr lang="da-DK" dirty="0">
              <a:solidFill>
                <a:srgbClr val="FF0000"/>
              </a:solidFill>
            </a:endParaRPr>
          </a:p>
        </p:txBody>
      </p:sp>
      <p:sp>
        <p:nvSpPr>
          <p:cNvPr id="9" name="Left Arrow Callout 8">
            <a:extLst>
              <a:ext uri="{FF2B5EF4-FFF2-40B4-BE49-F238E27FC236}">
                <a16:creationId xmlns:a16="http://schemas.microsoft.com/office/drawing/2014/main" id="{478E060A-939A-7A49-9924-0916DCB516A5}"/>
              </a:ext>
            </a:extLst>
          </p:cNvPr>
          <p:cNvSpPr/>
          <p:nvPr/>
        </p:nvSpPr>
        <p:spPr>
          <a:xfrm>
            <a:off x="4284133" y="2158999"/>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list files in </a:t>
            </a:r>
            <a:r>
              <a:rPr lang="da-DK" dirty="0" err="1">
                <a:solidFill>
                  <a:schemeClr val="tx1"/>
                </a:solidFill>
              </a:rPr>
              <a:t>directory</a:t>
            </a:r>
            <a:r>
              <a:rPr lang="da-DK" dirty="0">
                <a:solidFill>
                  <a:schemeClr val="tx1"/>
                </a:solidFill>
              </a:rPr>
              <a:t> </a:t>
            </a:r>
            <a:r>
              <a:rPr lang="da-DK" dirty="0" err="1">
                <a:solidFill>
                  <a:schemeClr val="tx1"/>
                </a:solidFill>
              </a:rPr>
              <a:t>above</a:t>
            </a:r>
            <a:r>
              <a:rPr lang="da-DK" dirty="0">
                <a:solidFill>
                  <a:schemeClr val="tx1"/>
                </a:solidFill>
              </a:rPr>
              <a:t> </a:t>
            </a:r>
            <a:r>
              <a:rPr lang="da-DK" dirty="0" err="1">
                <a:solidFill>
                  <a:schemeClr val="tx1"/>
                </a:solidFill>
              </a:rPr>
              <a:t>current</a:t>
            </a:r>
            <a:r>
              <a:rPr lang="da-DK" dirty="0">
                <a:solidFill>
                  <a:schemeClr val="tx1"/>
                </a:solidFill>
              </a:rPr>
              <a:t> </a:t>
            </a:r>
            <a:r>
              <a:rPr lang="da-DK" dirty="0" err="1">
                <a:solidFill>
                  <a:schemeClr val="tx1"/>
                </a:solidFill>
              </a:rPr>
              <a:t>directory</a:t>
            </a:r>
            <a:endParaRPr lang="da-DK" dirty="0">
              <a:solidFill>
                <a:srgbClr val="FF0000"/>
              </a:solidFill>
            </a:endParaRPr>
          </a:p>
        </p:txBody>
      </p:sp>
      <p:sp>
        <p:nvSpPr>
          <p:cNvPr id="10" name="Left Arrow Callout 9">
            <a:extLst>
              <a:ext uri="{FF2B5EF4-FFF2-40B4-BE49-F238E27FC236}">
                <a16:creationId xmlns:a16="http://schemas.microsoft.com/office/drawing/2014/main" id="{AA0A0499-8EBA-A943-947C-D2E13803E098}"/>
              </a:ext>
            </a:extLst>
          </p:cNvPr>
          <p:cNvSpPr/>
          <p:nvPr/>
        </p:nvSpPr>
        <p:spPr>
          <a:xfrm>
            <a:off x="4284133" y="3478325"/>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solidFill>
                  <a:schemeClr val="tx1"/>
                </a:solidFill>
              </a:rPr>
              <a:t>which</a:t>
            </a:r>
            <a:r>
              <a:rPr lang="da-DK" dirty="0">
                <a:solidFill>
                  <a:schemeClr val="tx1"/>
                </a:solidFill>
              </a:rPr>
              <a:t> </a:t>
            </a:r>
            <a:r>
              <a:rPr lang="da-DK" dirty="0" err="1">
                <a:solidFill>
                  <a:schemeClr val="tx1"/>
                </a:solidFill>
              </a:rPr>
              <a:t>username</a:t>
            </a:r>
            <a:r>
              <a:rPr lang="da-DK" dirty="0">
                <a:solidFill>
                  <a:schemeClr val="tx1"/>
                </a:solidFill>
              </a:rPr>
              <a:t> am I loggen in as</a:t>
            </a:r>
            <a:endParaRPr lang="da-DK" dirty="0">
              <a:solidFill>
                <a:srgbClr val="FF0000"/>
              </a:solidFill>
            </a:endParaRPr>
          </a:p>
        </p:txBody>
      </p:sp>
      <p:sp>
        <p:nvSpPr>
          <p:cNvPr id="11" name="Left Arrow Callout 10">
            <a:extLst>
              <a:ext uri="{FF2B5EF4-FFF2-40B4-BE49-F238E27FC236}">
                <a16:creationId xmlns:a16="http://schemas.microsoft.com/office/drawing/2014/main" id="{5DB5BE0B-5031-2C45-BE3E-051664DA4D1F}"/>
              </a:ext>
            </a:extLst>
          </p:cNvPr>
          <p:cNvSpPr/>
          <p:nvPr/>
        </p:nvSpPr>
        <p:spPr>
          <a:xfrm>
            <a:off x="4284133" y="3960925"/>
            <a:ext cx="3985224" cy="482600"/>
          </a:xfrm>
          <a:prstGeom prst="leftArrowCallout">
            <a:avLst/>
          </a:prstGeom>
          <a:solidFill>
            <a:schemeClr val="bg1"/>
          </a:solidFill>
          <a:ln w="222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show </a:t>
            </a:r>
            <a:r>
              <a:rPr lang="da-DK" dirty="0" err="1">
                <a:solidFill>
                  <a:schemeClr val="tx1"/>
                </a:solidFill>
              </a:rPr>
              <a:t>contents</a:t>
            </a:r>
            <a:r>
              <a:rPr lang="da-DK" dirty="0">
                <a:solidFill>
                  <a:schemeClr val="tx1"/>
                </a:solidFill>
              </a:rPr>
              <a:t> of ~/</a:t>
            </a:r>
            <a:r>
              <a:rPr lang="da-DK" dirty="0" err="1">
                <a:solidFill>
                  <a:schemeClr val="tx1"/>
                </a:solidFill>
              </a:rPr>
              <a:t>readme</a:t>
            </a:r>
            <a:endParaRPr lang="da-DK" dirty="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Directory Related Commands</a:t>
            </a:r>
            <a:endParaRPr/>
          </a:p>
        </p:txBody>
      </p:sp>
      <p:sp>
        <p:nvSpPr>
          <p:cNvPr id="264" name="Google Shape;264;p38"/>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cp</a:t>
            </a:r>
            <a:r>
              <a:rPr lang="da-DK" sz="1795" b="0" i="0" u="none" strike="noStrike" cap="none">
                <a:solidFill>
                  <a:srgbClr val="00163B"/>
                </a:solidFill>
                <a:latin typeface="Verdana"/>
                <a:ea typeface="Verdana"/>
                <a:cs typeface="Verdana"/>
                <a:sym typeface="Verdana"/>
              </a:rPr>
              <a:t> – Copy of file - </a:t>
            </a:r>
            <a:r>
              <a:rPr lang="da-DK" sz="1795" b="0" i="0" u="none" strike="noStrike" cap="none">
                <a:solidFill>
                  <a:schemeClr val="accent1"/>
                </a:solidFill>
                <a:latin typeface="Verdana"/>
                <a:ea typeface="Verdana"/>
                <a:cs typeface="Verdana"/>
                <a:sym typeface="Verdana"/>
              </a:rPr>
              <a:t>cp source_file destination_file</a:t>
            </a:r>
            <a:endParaRPr sz="1795" b="0" i="0" u="none" strike="noStrike" cap="none">
              <a:solidFill>
                <a:schemeClr val="accent1"/>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mv</a:t>
            </a:r>
            <a:r>
              <a:rPr lang="da-DK" sz="1795" b="0" i="0" u="none" strike="noStrike" cap="none">
                <a:solidFill>
                  <a:srgbClr val="00163B"/>
                </a:solidFill>
                <a:latin typeface="Verdana"/>
                <a:ea typeface="Verdana"/>
                <a:cs typeface="Verdana"/>
                <a:sym typeface="Verdana"/>
              </a:rPr>
              <a:t> – Renaming  -  </a:t>
            </a:r>
            <a:r>
              <a:rPr lang="da-DK" sz="1795" b="0" i="0" u="none" strike="noStrike" cap="none">
                <a:solidFill>
                  <a:schemeClr val="accent1"/>
                </a:solidFill>
                <a:latin typeface="Verdana"/>
                <a:ea typeface="Verdana"/>
                <a:cs typeface="Verdana"/>
                <a:sym typeface="Verdana"/>
              </a:rPr>
              <a:t>mv old_file new_file</a:t>
            </a:r>
            <a:endParaRPr sz="1795" b="0" i="0" u="none" strike="noStrike" cap="none">
              <a:solidFill>
                <a:schemeClr val="accent1"/>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rm</a:t>
            </a:r>
            <a:r>
              <a:rPr lang="da-DK" sz="1795" b="0" i="0" u="none" strike="noStrike" cap="none">
                <a:solidFill>
                  <a:srgbClr val="00163B"/>
                </a:solidFill>
                <a:latin typeface="Verdana"/>
                <a:ea typeface="Verdana"/>
                <a:cs typeface="Verdana"/>
                <a:sym typeface="Verdana"/>
              </a:rPr>
              <a:t> – Delete – </a:t>
            </a:r>
            <a:r>
              <a:rPr lang="da-DK" sz="1795" b="0" i="0" u="none" strike="noStrike" cap="none">
                <a:solidFill>
                  <a:schemeClr val="accent1"/>
                </a:solidFill>
                <a:latin typeface="Verdana"/>
                <a:ea typeface="Verdana"/>
                <a:cs typeface="Verdana"/>
                <a:sym typeface="Verdana"/>
              </a:rPr>
              <a:t>rm filename</a:t>
            </a:r>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cd</a:t>
            </a:r>
            <a:r>
              <a:rPr lang="da-DK" sz="1795" b="0" i="0" u="none" strike="noStrike" cap="none">
                <a:solidFill>
                  <a:srgbClr val="00163B"/>
                </a:solidFill>
                <a:latin typeface="Verdana"/>
                <a:ea typeface="Verdana"/>
                <a:cs typeface="Verdana"/>
                <a:sym typeface="Verdana"/>
              </a:rPr>
              <a:t> – Change dir – </a:t>
            </a:r>
            <a:r>
              <a:rPr lang="da-DK" sz="1795" b="0" i="0" u="none" strike="noStrike" cap="none">
                <a:solidFill>
                  <a:schemeClr val="accent1"/>
                </a:solidFill>
                <a:latin typeface="Verdana"/>
                <a:ea typeface="Verdana"/>
                <a:cs typeface="Verdana"/>
                <a:sym typeface="Verdana"/>
              </a:rPr>
              <a:t>cd~ (home dir) – cd- (last dir)</a:t>
            </a:r>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mkdir</a:t>
            </a:r>
            <a:r>
              <a:rPr lang="da-DK" sz="1795" b="0" i="0" u="none" strike="noStrike" cap="none">
                <a:solidFill>
                  <a:srgbClr val="00163B"/>
                </a:solidFill>
                <a:latin typeface="Verdana"/>
                <a:ea typeface="Verdana"/>
                <a:cs typeface="Verdana"/>
                <a:sym typeface="Verdana"/>
              </a:rPr>
              <a:t> – Create directory - </a:t>
            </a:r>
            <a:r>
              <a:rPr lang="da-DK" sz="1795" b="0" i="0" u="none" strike="noStrike" cap="none">
                <a:solidFill>
                  <a:schemeClr val="accent1"/>
                </a:solidFill>
                <a:latin typeface="Verdana"/>
                <a:ea typeface="Verdana"/>
                <a:cs typeface="Verdana"/>
                <a:sym typeface="Verdana"/>
              </a:rPr>
              <a:t>mkdir dirname</a:t>
            </a:r>
            <a:endParaRPr sz="1795" b="0" i="0" u="none" strike="noStrike" cap="none">
              <a:solidFill>
                <a:schemeClr val="accent1"/>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rmdir</a:t>
            </a:r>
            <a:r>
              <a:rPr lang="da-DK" sz="1795" b="0" i="0" u="none" strike="noStrike" cap="none">
                <a:solidFill>
                  <a:srgbClr val="00163B"/>
                </a:solidFill>
                <a:latin typeface="Verdana"/>
                <a:ea typeface="Verdana"/>
                <a:cs typeface="Verdana"/>
                <a:sym typeface="Verdana"/>
              </a:rPr>
              <a:t> – Remove directory – </a:t>
            </a:r>
            <a:r>
              <a:rPr lang="da-DK" sz="1795" b="0" i="0" u="none" strike="noStrike" cap="none">
                <a:solidFill>
                  <a:schemeClr val="accent1"/>
                </a:solidFill>
                <a:latin typeface="Verdana"/>
                <a:ea typeface="Verdana"/>
                <a:cs typeface="Verdana"/>
                <a:sym typeface="Verdana"/>
              </a:rPr>
              <a:t>rmdir dirname</a:t>
            </a:r>
            <a:endParaRPr sz="1795" b="0" i="0" u="none" strike="noStrike" cap="none">
              <a:solidFill>
                <a:schemeClr val="accent1"/>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1" i="0" u="none" strike="noStrike" cap="none">
                <a:solidFill>
                  <a:srgbClr val="00B050"/>
                </a:solidFill>
                <a:latin typeface="Verdana"/>
                <a:ea typeface="Verdana"/>
                <a:cs typeface="Verdana"/>
                <a:sym typeface="Verdana"/>
              </a:rPr>
              <a:t>pwd</a:t>
            </a:r>
            <a:r>
              <a:rPr lang="da-DK" sz="1795" b="0" i="0" u="none" strike="noStrike" cap="none">
                <a:solidFill>
                  <a:srgbClr val="00163B"/>
                </a:solidFill>
                <a:latin typeface="Verdana"/>
                <a:ea typeface="Verdana"/>
                <a:cs typeface="Verdana"/>
                <a:sym typeface="Verdana"/>
              </a:rPr>
              <a:t> – print working directory - </a:t>
            </a:r>
            <a:r>
              <a:rPr lang="da-DK" sz="1795" b="0" i="0" u="none" strike="noStrike" cap="none">
                <a:solidFill>
                  <a:schemeClr val="accent1"/>
                </a:solidFill>
                <a:latin typeface="Verdana"/>
                <a:ea typeface="Verdana"/>
                <a:cs typeface="Verdana"/>
                <a:sym typeface="Verdana"/>
              </a:rPr>
              <a:t>pwd</a:t>
            </a:r>
            <a:endParaRPr sz="1795" b="0" i="0" u="none" strike="noStrike" cap="none">
              <a:solidFill>
                <a:schemeClr val="accent1"/>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File permissions</a:t>
            </a:r>
            <a:endParaRPr/>
          </a:p>
        </p:txBody>
      </p:sp>
      <p:sp>
        <p:nvSpPr>
          <p:cNvPr id="270" name="Google Shape;270;p39"/>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FBB040"/>
              </a:buClr>
              <a:buFont typeface="Noto Sans Symbols"/>
              <a:buNone/>
            </a:pPr>
            <a:r>
              <a:rPr lang="da-DK" sz="1660" b="0" i="0" u="none" strike="noStrike" cap="none" dirty="0">
                <a:solidFill>
                  <a:srgbClr val="00163B"/>
                </a:solidFill>
                <a:latin typeface="Verdana"/>
                <a:ea typeface="Verdana"/>
                <a:cs typeface="Verdana"/>
                <a:sym typeface="Verdana"/>
              </a:rPr>
              <a:t>If the </a:t>
            </a:r>
            <a:r>
              <a:rPr lang="da-DK" sz="1660" b="0" i="0" u="none" strike="noStrike" cap="none" dirty="0" err="1">
                <a:solidFill>
                  <a:srgbClr val="00163B"/>
                </a:solidFill>
                <a:latin typeface="Verdana"/>
                <a:ea typeface="Verdana"/>
                <a:cs typeface="Verdana"/>
                <a:sym typeface="Verdana"/>
              </a:rPr>
              <a:t>command</a:t>
            </a:r>
            <a:r>
              <a:rPr lang="da-DK" sz="1660" b="0" i="0" u="none" strike="noStrike" cap="none" dirty="0">
                <a:solidFill>
                  <a:srgbClr val="00163B"/>
                </a:solidFill>
                <a:latin typeface="Verdana"/>
                <a:ea typeface="Verdana"/>
                <a:cs typeface="Verdana"/>
                <a:sym typeface="Verdana"/>
              </a:rPr>
              <a:t> ls -l is given, a long list of file </a:t>
            </a:r>
            <a:r>
              <a:rPr lang="da-DK" sz="1660" b="0" i="0" u="none" strike="noStrike" cap="none" dirty="0" err="1">
                <a:solidFill>
                  <a:srgbClr val="00163B"/>
                </a:solidFill>
                <a:latin typeface="Verdana"/>
                <a:ea typeface="Verdana"/>
                <a:cs typeface="Verdana"/>
                <a:sym typeface="Verdana"/>
              </a:rPr>
              <a:t>names</a:t>
            </a:r>
            <a:r>
              <a:rPr lang="da-DK" sz="1660" b="0" i="0" u="none" strike="noStrike" cap="none" dirty="0">
                <a:solidFill>
                  <a:srgbClr val="00163B"/>
                </a:solidFill>
                <a:latin typeface="Verdana"/>
                <a:ea typeface="Verdana"/>
                <a:cs typeface="Verdana"/>
                <a:sym typeface="Verdana"/>
              </a:rPr>
              <a:t> is </a:t>
            </a:r>
            <a:r>
              <a:rPr lang="da-DK" sz="1660" b="0" i="0" u="none" strike="noStrike" cap="none" dirty="0" err="1">
                <a:solidFill>
                  <a:srgbClr val="00163B"/>
                </a:solidFill>
                <a:latin typeface="Verdana"/>
                <a:ea typeface="Verdana"/>
                <a:cs typeface="Verdana"/>
                <a:sym typeface="Verdana"/>
              </a:rPr>
              <a:t>displayed</a:t>
            </a:r>
            <a:r>
              <a:rPr lang="da-DK" sz="1660" b="0" i="0" u="none" strike="noStrike" cap="none" dirty="0">
                <a:solidFill>
                  <a:srgbClr val="00163B"/>
                </a:solidFill>
                <a:latin typeface="Verdana"/>
                <a:ea typeface="Verdana"/>
                <a:cs typeface="Verdana"/>
                <a:sym typeface="Verdana"/>
              </a:rPr>
              <a:t>. The </a:t>
            </a:r>
            <a:r>
              <a:rPr lang="da-DK" sz="1660" b="0" i="0" u="none" strike="noStrike" cap="none" dirty="0" err="1">
                <a:solidFill>
                  <a:srgbClr val="00163B"/>
                </a:solidFill>
                <a:latin typeface="Verdana"/>
                <a:ea typeface="Verdana"/>
                <a:cs typeface="Verdana"/>
                <a:sym typeface="Verdana"/>
              </a:rPr>
              <a:t>first</a:t>
            </a:r>
            <a:r>
              <a:rPr lang="da-DK" sz="1660" b="0" i="0" u="none" strike="noStrike" cap="none" dirty="0">
                <a:solidFill>
                  <a:srgbClr val="00163B"/>
                </a:solidFill>
                <a:latin typeface="Verdana"/>
                <a:ea typeface="Verdana"/>
                <a:cs typeface="Verdana"/>
                <a:sym typeface="Verdana"/>
              </a:rPr>
              <a:t> column in </a:t>
            </a:r>
            <a:r>
              <a:rPr lang="da-DK" sz="1660" b="0" i="0" u="none" strike="noStrike" cap="none" dirty="0" err="1">
                <a:solidFill>
                  <a:srgbClr val="00163B"/>
                </a:solidFill>
                <a:latin typeface="Verdana"/>
                <a:ea typeface="Verdana"/>
                <a:cs typeface="Verdana"/>
                <a:sym typeface="Verdana"/>
              </a:rPr>
              <a:t>this</a:t>
            </a:r>
            <a:r>
              <a:rPr lang="da-DK" sz="1660" b="0" i="0" u="none" strike="noStrike" cap="none" dirty="0">
                <a:solidFill>
                  <a:srgbClr val="00163B"/>
                </a:solidFill>
                <a:latin typeface="Verdana"/>
                <a:ea typeface="Verdana"/>
                <a:cs typeface="Verdana"/>
                <a:sym typeface="Verdana"/>
              </a:rPr>
              <a:t> list </a:t>
            </a:r>
            <a:r>
              <a:rPr lang="da-DK" sz="1660" b="0" i="0" u="none" strike="noStrike" cap="none" dirty="0" err="1">
                <a:solidFill>
                  <a:srgbClr val="00163B"/>
                </a:solidFill>
                <a:latin typeface="Verdana"/>
                <a:ea typeface="Verdana"/>
                <a:cs typeface="Verdana"/>
                <a:sym typeface="Verdana"/>
              </a:rPr>
              <a:t>details</a:t>
            </a:r>
            <a:r>
              <a:rPr lang="da-DK" sz="1660" b="0" i="0" u="none" strike="noStrike" cap="none" dirty="0">
                <a:solidFill>
                  <a:srgbClr val="00163B"/>
                </a:solidFill>
                <a:latin typeface="Verdana"/>
                <a:ea typeface="Verdana"/>
                <a:cs typeface="Verdana"/>
                <a:sym typeface="Verdana"/>
              </a:rPr>
              <a:t> the permissions </a:t>
            </a:r>
            <a:r>
              <a:rPr lang="da-DK" sz="1660" b="0" i="0" u="none" strike="noStrike" cap="none" dirty="0" err="1">
                <a:solidFill>
                  <a:srgbClr val="00163B"/>
                </a:solidFill>
                <a:latin typeface="Verdana"/>
                <a:ea typeface="Verdana"/>
                <a:cs typeface="Verdana"/>
                <a:sym typeface="Verdana"/>
              </a:rPr>
              <a:t>applying</a:t>
            </a:r>
            <a:r>
              <a:rPr lang="da-DK" sz="1660" b="0" i="0" u="none" strike="noStrike" cap="none" dirty="0">
                <a:solidFill>
                  <a:srgbClr val="00163B"/>
                </a:solidFill>
                <a:latin typeface="Verdana"/>
                <a:ea typeface="Verdana"/>
                <a:cs typeface="Verdana"/>
                <a:sym typeface="Verdana"/>
              </a:rPr>
              <a:t> to the file.</a:t>
            </a:r>
            <a:endParaRPr dirty="0"/>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lang="da-DK"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r>
              <a:rPr lang="da-DK" sz="1660" b="0" i="0" u="none" strike="noStrike" cap="none" dirty="0">
                <a:solidFill>
                  <a:srgbClr val="00163B"/>
                </a:solidFill>
                <a:latin typeface="Verdana"/>
                <a:ea typeface="Verdana"/>
                <a:cs typeface="Verdana"/>
                <a:sym typeface="Verdana"/>
              </a:rPr>
              <a:t>The </a:t>
            </a:r>
            <a:r>
              <a:rPr lang="da-DK" sz="1660" b="1" i="0" u="none" strike="noStrike" cap="none" dirty="0" err="1">
                <a:solidFill>
                  <a:srgbClr val="00163B"/>
                </a:solidFill>
                <a:latin typeface="Verdana"/>
                <a:ea typeface="Verdana"/>
                <a:cs typeface="Verdana"/>
                <a:sym typeface="Verdana"/>
              </a:rPr>
              <a:t>chmod</a:t>
            </a:r>
            <a:r>
              <a:rPr lang="da-DK" sz="1660" b="0" i="0" u="none" strike="noStrike" cap="none" dirty="0">
                <a:solidFill>
                  <a:srgbClr val="00163B"/>
                </a:solidFill>
                <a:latin typeface="Verdana"/>
                <a:ea typeface="Verdana"/>
                <a:cs typeface="Verdana"/>
                <a:sym typeface="Verdana"/>
              </a:rPr>
              <a:t> </a:t>
            </a:r>
            <a:r>
              <a:rPr lang="da-DK" sz="1660" b="0" i="0" u="none" strike="noStrike" cap="none" dirty="0" err="1">
                <a:solidFill>
                  <a:srgbClr val="00163B"/>
                </a:solidFill>
                <a:latin typeface="Verdana"/>
                <a:ea typeface="Verdana"/>
                <a:cs typeface="Verdana"/>
                <a:sym typeface="Verdana"/>
              </a:rPr>
              <a:t>command</a:t>
            </a:r>
            <a:r>
              <a:rPr lang="da-DK" sz="1660" b="0" i="0" u="none" strike="noStrike" cap="none" dirty="0">
                <a:solidFill>
                  <a:srgbClr val="00163B"/>
                </a:solidFill>
                <a:latin typeface="Verdana"/>
                <a:ea typeface="Verdana"/>
                <a:cs typeface="Verdana"/>
                <a:sym typeface="Verdana"/>
              </a:rPr>
              <a:t> </a:t>
            </a:r>
            <a:r>
              <a:rPr lang="da-DK" sz="1660" b="0" i="0" u="none" strike="noStrike" cap="none" dirty="0" err="1">
                <a:solidFill>
                  <a:srgbClr val="00163B"/>
                </a:solidFill>
                <a:latin typeface="Verdana"/>
                <a:ea typeface="Verdana"/>
                <a:cs typeface="Verdana"/>
                <a:sym typeface="Verdana"/>
              </a:rPr>
              <a:t>changes</a:t>
            </a:r>
            <a:r>
              <a:rPr lang="da-DK" sz="1660" b="0" i="0" u="none" strike="noStrike" cap="none" dirty="0">
                <a:solidFill>
                  <a:srgbClr val="00163B"/>
                </a:solidFill>
                <a:latin typeface="Verdana"/>
                <a:ea typeface="Verdana"/>
                <a:cs typeface="Verdana"/>
                <a:sym typeface="Verdana"/>
              </a:rPr>
              <a:t> the </a:t>
            </a:r>
            <a:endParaRPr sz="1660" b="0" i="0" u="none" strike="noStrike" cap="none" dirty="0">
              <a:solidFill>
                <a:srgbClr val="00163B"/>
              </a:solidFill>
              <a:latin typeface="Verdana"/>
              <a:ea typeface="Verdana"/>
              <a:cs typeface="Verdana"/>
              <a:sym typeface="Verdana"/>
            </a:endParaRPr>
          </a:p>
          <a:p>
            <a:pPr marL="0" marR="0" lvl="0" indent="0" algn="l" rtl="0">
              <a:lnSpc>
                <a:spcPct val="80000"/>
              </a:lnSpc>
              <a:spcBef>
                <a:spcPts val="332"/>
              </a:spcBef>
              <a:spcAft>
                <a:spcPts val="0"/>
              </a:spcAft>
              <a:buClr>
                <a:srgbClr val="FBB040"/>
              </a:buClr>
              <a:buFont typeface="Noto Sans Symbols"/>
              <a:buNone/>
            </a:pPr>
            <a:r>
              <a:rPr lang="da-DK" sz="1660" b="0" i="0" u="none" strike="noStrike" cap="none" dirty="0">
                <a:solidFill>
                  <a:srgbClr val="00163B"/>
                </a:solidFill>
                <a:latin typeface="Verdana"/>
                <a:ea typeface="Verdana"/>
                <a:cs typeface="Verdana"/>
                <a:sym typeface="Verdana"/>
              </a:rPr>
              <a:t>permission</a:t>
            </a:r>
            <a:r>
              <a:rPr lang="da-DK" sz="1660" dirty="0"/>
              <a:t> </a:t>
            </a:r>
            <a:r>
              <a:rPr lang="da-DK" sz="1660" b="0" i="0" u="none" strike="noStrike" cap="none" dirty="0">
                <a:solidFill>
                  <a:srgbClr val="00163B"/>
                </a:solidFill>
                <a:latin typeface="Verdana"/>
                <a:ea typeface="Verdana"/>
                <a:cs typeface="Verdana"/>
                <a:sym typeface="Verdana"/>
              </a:rPr>
              <a:t>on a given file or </a:t>
            </a:r>
            <a:r>
              <a:rPr lang="da-DK" sz="1660" b="0" i="0" u="none" strike="noStrike" cap="none" dirty="0" err="1">
                <a:solidFill>
                  <a:srgbClr val="00163B"/>
                </a:solidFill>
                <a:latin typeface="Verdana"/>
                <a:ea typeface="Verdana"/>
                <a:cs typeface="Verdana"/>
                <a:sym typeface="Verdana"/>
              </a:rPr>
              <a:t>directory</a:t>
            </a:r>
            <a:r>
              <a:rPr lang="da-DK" sz="1660" b="0" i="0" u="none" strike="noStrike" cap="none" dirty="0">
                <a:solidFill>
                  <a:srgbClr val="00163B"/>
                </a:solidFill>
                <a:latin typeface="Verdana"/>
                <a:ea typeface="Verdana"/>
                <a:cs typeface="Verdana"/>
                <a:sym typeface="Verdana"/>
              </a:rPr>
              <a:t>.</a:t>
            </a:r>
            <a:endParaRPr dirty="0"/>
          </a:p>
          <a:p>
            <a:pPr marL="0" marR="0" lvl="0" indent="0" algn="l" rtl="0">
              <a:lnSpc>
                <a:spcPct val="80000"/>
              </a:lnSpc>
              <a:spcBef>
                <a:spcPts val="332"/>
              </a:spcBef>
              <a:spcAft>
                <a:spcPts val="0"/>
              </a:spcAft>
              <a:buClr>
                <a:srgbClr val="FBB040"/>
              </a:buClr>
              <a:buFont typeface="Noto Sans Symbols"/>
              <a:buNone/>
            </a:pPr>
            <a:br>
              <a:rPr lang="da-DK" sz="1660" b="0" i="0" u="none" strike="noStrike" cap="none" dirty="0">
                <a:solidFill>
                  <a:srgbClr val="00163B"/>
                </a:solidFill>
                <a:latin typeface="Verdana"/>
                <a:ea typeface="Verdana"/>
                <a:cs typeface="Verdana"/>
                <a:sym typeface="Verdana"/>
              </a:rPr>
            </a:br>
            <a:r>
              <a:rPr lang="da-DK" sz="1660" b="0" i="0" u="none" strike="noStrike" cap="none" dirty="0" err="1">
                <a:solidFill>
                  <a:srgbClr val="00163B"/>
                </a:solidFill>
                <a:latin typeface="Verdana"/>
                <a:ea typeface="Verdana"/>
                <a:cs typeface="Verdana"/>
                <a:sym typeface="Verdana"/>
              </a:rPr>
              <a:t>chmod</a:t>
            </a:r>
            <a:r>
              <a:rPr lang="da-DK" sz="1660" b="0" i="0" u="none" strike="noStrike" cap="none" dirty="0">
                <a:solidFill>
                  <a:srgbClr val="00163B"/>
                </a:solidFill>
                <a:latin typeface="Verdana"/>
                <a:ea typeface="Verdana"/>
                <a:cs typeface="Verdana"/>
                <a:sym typeface="Verdana"/>
              </a:rPr>
              <a:t> sets permissions in </a:t>
            </a:r>
            <a:r>
              <a:rPr lang="da-DK" sz="1660" b="0" i="0" u="none" strike="noStrike" cap="none" dirty="0" err="1">
                <a:solidFill>
                  <a:srgbClr val="00163B"/>
                </a:solidFill>
                <a:latin typeface="Verdana"/>
                <a:ea typeface="Verdana"/>
                <a:cs typeface="Verdana"/>
                <a:sym typeface="Verdana"/>
              </a:rPr>
              <a:t>two</a:t>
            </a:r>
            <a:r>
              <a:rPr lang="da-DK" sz="1660" b="0" i="0" u="none" strike="noStrike" cap="none" dirty="0">
                <a:solidFill>
                  <a:srgbClr val="00163B"/>
                </a:solidFill>
                <a:latin typeface="Verdana"/>
                <a:ea typeface="Verdana"/>
                <a:cs typeface="Verdana"/>
                <a:sym typeface="Verdana"/>
              </a:rPr>
              <a:t> </a:t>
            </a:r>
            <a:r>
              <a:rPr lang="da-DK" sz="1660" b="0" i="0" u="none" strike="noStrike" cap="none" dirty="0" err="1">
                <a:solidFill>
                  <a:srgbClr val="00163B"/>
                </a:solidFill>
                <a:latin typeface="Verdana"/>
                <a:ea typeface="Verdana"/>
                <a:cs typeface="Verdana"/>
                <a:sym typeface="Verdana"/>
              </a:rPr>
              <a:t>ways</a:t>
            </a:r>
            <a:r>
              <a:rPr lang="da-DK" sz="1660" b="0" i="0" u="none" strike="noStrike" cap="none" dirty="0">
                <a:solidFill>
                  <a:srgbClr val="00163B"/>
                </a:solidFill>
                <a:latin typeface="Verdana"/>
                <a:ea typeface="Verdana"/>
                <a:cs typeface="Verdana"/>
                <a:sym typeface="Verdana"/>
              </a:rPr>
              <a:t>.</a:t>
            </a:r>
            <a:endParaRPr dirty="0"/>
          </a:p>
          <a:p>
            <a:pPr marL="0" marR="0" lvl="0" indent="0" algn="l" rtl="0">
              <a:lnSpc>
                <a:spcPct val="80000"/>
              </a:lnSpc>
              <a:spcBef>
                <a:spcPts val="332"/>
              </a:spcBef>
              <a:spcAft>
                <a:spcPts val="0"/>
              </a:spcAft>
              <a:buClr>
                <a:srgbClr val="FBB040"/>
              </a:buClr>
              <a:buFont typeface="Noto Sans Symbols"/>
              <a:buNone/>
            </a:pPr>
            <a:endParaRPr sz="1660" b="0" i="0" u="none" strike="noStrike" cap="none" dirty="0">
              <a:solidFill>
                <a:srgbClr val="00163B"/>
              </a:solidFill>
              <a:latin typeface="Verdana"/>
              <a:ea typeface="Verdana"/>
              <a:cs typeface="Verdana"/>
              <a:sym typeface="Verdana"/>
            </a:endParaRPr>
          </a:p>
          <a:p>
            <a:pPr marL="257222" marR="0" lvl="0" indent="-257222" algn="l" rtl="0">
              <a:lnSpc>
                <a:spcPct val="80000"/>
              </a:lnSpc>
              <a:spcBef>
                <a:spcPts val="332"/>
              </a:spcBef>
              <a:spcAft>
                <a:spcPts val="0"/>
              </a:spcAft>
              <a:buClr>
                <a:srgbClr val="FBB040"/>
              </a:buClr>
              <a:buSzPts val="1660"/>
              <a:buFont typeface="Noto Sans Symbols"/>
              <a:buChar char="▪"/>
            </a:pPr>
            <a:r>
              <a:rPr lang="da-DK" sz="1660" b="0" i="0" u="none" strike="noStrike" cap="none" dirty="0">
                <a:solidFill>
                  <a:srgbClr val="00163B"/>
                </a:solidFill>
                <a:latin typeface="Verdana"/>
                <a:ea typeface="Verdana"/>
                <a:cs typeface="Verdana"/>
                <a:sym typeface="Verdana"/>
              </a:rPr>
              <a:t>Using symbols</a:t>
            </a:r>
            <a:endParaRPr dirty="0"/>
          </a:p>
          <a:p>
            <a:pPr marL="257222" marR="0" lvl="0" indent="-257222" algn="l" rtl="0">
              <a:lnSpc>
                <a:spcPct val="80000"/>
              </a:lnSpc>
              <a:spcBef>
                <a:spcPts val="332"/>
              </a:spcBef>
              <a:spcAft>
                <a:spcPts val="0"/>
              </a:spcAft>
              <a:buClr>
                <a:srgbClr val="FBB040"/>
              </a:buClr>
              <a:buSzPts val="1660"/>
              <a:buFont typeface="Noto Sans Symbols"/>
              <a:buChar char="▪"/>
            </a:pPr>
            <a:r>
              <a:rPr lang="da-DK" sz="1660" b="0" i="0" u="none" strike="noStrike" cap="none" dirty="0">
                <a:solidFill>
                  <a:srgbClr val="00163B"/>
                </a:solidFill>
                <a:latin typeface="Verdana"/>
                <a:ea typeface="Verdana"/>
                <a:cs typeface="Verdana"/>
                <a:sym typeface="Verdana"/>
              </a:rPr>
              <a:t>Using </a:t>
            </a:r>
            <a:r>
              <a:rPr lang="da-DK" sz="1660" b="0" i="0" u="none" strike="noStrike" cap="none" dirty="0" err="1">
                <a:solidFill>
                  <a:srgbClr val="00163B"/>
                </a:solidFill>
                <a:latin typeface="Verdana"/>
                <a:ea typeface="Verdana"/>
                <a:cs typeface="Verdana"/>
                <a:sym typeface="Verdana"/>
              </a:rPr>
              <a:t>octal</a:t>
            </a:r>
            <a:r>
              <a:rPr lang="da-DK" sz="1660" b="0" i="0" u="none" strike="noStrike" cap="none" dirty="0">
                <a:solidFill>
                  <a:srgbClr val="00163B"/>
                </a:solidFill>
                <a:latin typeface="Verdana"/>
                <a:ea typeface="Verdana"/>
                <a:cs typeface="Verdana"/>
                <a:sym typeface="Verdana"/>
              </a:rPr>
              <a:t> </a:t>
            </a:r>
            <a:r>
              <a:rPr lang="da-DK" sz="1660" b="0" i="0" u="none" strike="noStrike" cap="none" dirty="0" err="1">
                <a:solidFill>
                  <a:srgbClr val="00163B"/>
                </a:solidFill>
                <a:latin typeface="Verdana"/>
                <a:ea typeface="Verdana"/>
                <a:cs typeface="Verdana"/>
                <a:sym typeface="Verdana"/>
              </a:rPr>
              <a:t>values</a:t>
            </a:r>
            <a:endParaRPr dirty="0"/>
          </a:p>
          <a:p>
            <a:pPr marL="0" marR="0" lvl="0" indent="0" algn="l" rtl="0">
              <a:lnSpc>
                <a:spcPct val="80000"/>
              </a:lnSpc>
              <a:spcBef>
                <a:spcPts val="332"/>
              </a:spcBef>
              <a:spcAft>
                <a:spcPts val="0"/>
              </a:spcAft>
              <a:buClr>
                <a:srgbClr val="FBB040"/>
              </a:buClr>
              <a:buFont typeface="Noto Sans Symbols"/>
              <a:buNone/>
            </a:pPr>
            <a:r>
              <a:rPr lang="da-DK" sz="1660" b="0" i="0" u="none" strike="noStrike" cap="none" dirty="0">
                <a:solidFill>
                  <a:srgbClr val="00163B"/>
                </a:solidFill>
                <a:latin typeface="Verdana"/>
                <a:ea typeface="Verdana"/>
                <a:cs typeface="Verdana"/>
                <a:sym typeface="Verdana"/>
              </a:rPr>
              <a:t> </a:t>
            </a:r>
            <a:endParaRPr sz="1660" b="0" i="0" u="none" strike="noStrike" cap="none" dirty="0">
              <a:solidFill>
                <a:srgbClr val="00163B"/>
              </a:solidFill>
              <a:latin typeface="Verdana"/>
              <a:ea typeface="Verdana"/>
              <a:cs typeface="Verdana"/>
              <a:sym typeface="Verdana"/>
            </a:endParaRPr>
          </a:p>
        </p:txBody>
      </p:sp>
      <p:pic>
        <p:nvPicPr>
          <p:cNvPr id="271" name="Google Shape;271;p39"/>
          <p:cNvPicPr preferRelativeResize="0"/>
          <p:nvPr/>
        </p:nvPicPr>
        <p:blipFill rotWithShape="1">
          <a:blip r:embed="rId3">
            <a:alphaModFix/>
          </a:blip>
          <a:srcRect/>
          <a:stretch/>
        </p:blipFill>
        <p:spPr>
          <a:xfrm>
            <a:off x="575066" y="1561473"/>
            <a:ext cx="4962133" cy="1554260"/>
          </a:xfrm>
          <a:prstGeom prst="rect">
            <a:avLst/>
          </a:prstGeom>
          <a:noFill/>
          <a:ln>
            <a:noFill/>
          </a:ln>
        </p:spPr>
      </p:pic>
      <p:graphicFrame>
        <p:nvGraphicFramePr>
          <p:cNvPr id="272" name="Google Shape;272;p39"/>
          <p:cNvGraphicFramePr/>
          <p:nvPr>
            <p:extLst>
              <p:ext uri="{D42A27DB-BD31-4B8C-83A1-F6EECF244321}">
                <p14:modId xmlns:p14="http://schemas.microsoft.com/office/powerpoint/2010/main" val="2130921701"/>
              </p:ext>
            </p:extLst>
          </p:nvPr>
        </p:nvGraphicFramePr>
        <p:xfrm>
          <a:off x="4834467" y="3310467"/>
          <a:ext cx="4154409" cy="3465963"/>
        </p:xfrm>
        <a:graphic>
          <a:graphicData uri="http://schemas.openxmlformats.org/drawingml/2006/table">
            <a:tbl>
              <a:tblPr>
                <a:noFill/>
                <a:tableStyleId>{564EF54C-DCA8-4B36-AFB6-34CE3F14C475}</a:tableStyleId>
              </a:tblPr>
              <a:tblGrid>
                <a:gridCol w="1384803">
                  <a:extLst>
                    <a:ext uri="{9D8B030D-6E8A-4147-A177-3AD203B41FA5}">
                      <a16:colId xmlns:a16="http://schemas.microsoft.com/office/drawing/2014/main" val="20000"/>
                    </a:ext>
                  </a:extLst>
                </a:gridCol>
                <a:gridCol w="1384803">
                  <a:extLst>
                    <a:ext uri="{9D8B030D-6E8A-4147-A177-3AD203B41FA5}">
                      <a16:colId xmlns:a16="http://schemas.microsoft.com/office/drawing/2014/main" val="20001"/>
                    </a:ext>
                  </a:extLst>
                </a:gridCol>
                <a:gridCol w="1384803">
                  <a:extLst>
                    <a:ext uri="{9D8B030D-6E8A-4147-A177-3AD203B41FA5}">
                      <a16:colId xmlns:a16="http://schemas.microsoft.com/office/drawing/2014/main" val="20002"/>
                    </a:ext>
                  </a:extLst>
                </a:gridCol>
              </a:tblGrid>
              <a:tr h="262350">
                <a:tc>
                  <a:txBody>
                    <a:bodyPr/>
                    <a:lstStyle/>
                    <a:p>
                      <a:pPr marL="0" marR="0" lvl="0" indent="0" algn="ctr" rtl="0">
                        <a:spcBef>
                          <a:spcPts val="0"/>
                        </a:spcBef>
                        <a:spcAft>
                          <a:spcPts val="0"/>
                        </a:spcAft>
                        <a:buNone/>
                      </a:pPr>
                      <a:r>
                        <a:rPr lang="da-DK" sz="800" u="none" strike="noStrike" cap="none"/>
                        <a:t>Octal</a:t>
                      </a:r>
                      <a:endParaRPr sz="800" u="none" strike="noStrike" cap="none"/>
                    </a:p>
                  </a:txBody>
                  <a:tcPr marL="0" marR="0" marT="0" marB="0" anchor="ctr"/>
                </a:tc>
                <a:tc>
                  <a:txBody>
                    <a:bodyPr/>
                    <a:lstStyle/>
                    <a:p>
                      <a:pPr marL="0" marR="0" lvl="0" indent="0" algn="ctr" rtl="0">
                        <a:spcBef>
                          <a:spcPts val="0"/>
                        </a:spcBef>
                        <a:spcAft>
                          <a:spcPts val="0"/>
                        </a:spcAft>
                        <a:buNone/>
                      </a:pPr>
                      <a:r>
                        <a:rPr lang="da-DK" sz="800" u="none" strike="noStrike" cap="none"/>
                        <a:t>Symbol</a:t>
                      </a:r>
                      <a:endParaRPr/>
                    </a:p>
                  </a:txBody>
                  <a:tcPr marL="0" marR="0" marT="0" marB="0" anchor="ctr"/>
                </a:tc>
                <a:tc>
                  <a:txBody>
                    <a:bodyPr/>
                    <a:lstStyle/>
                    <a:p>
                      <a:pPr marL="0" marR="0" lvl="0" indent="0" algn="l" rtl="0">
                        <a:spcBef>
                          <a:spcPts val="0"/>
                        </a:spcBef>
                        <a:spcAft>
                          <a:spcPts val="0"/>
                        </a:spcAft>
                        <a:buNone/>
                      </a:pPr>
                      <a:r>
                        <a:rPr lang="da-DK" sz="800" u="none" strike="noStrike" cap="none"/>
                        <a:t>Permission</a:t>
                      </a:r>
                      <a:endParaRPr sz="800"/>
                    </a:p>
                  </a:txBody>
                  <a:tcPr marL="0" marR="0" marT="0" marB="0" anchor="ctr"/>
                </a:tc>
                <a:extLst>
                  <a:ext uri="{0D108BD9-81ED-4DB2-BD59-A6C34878D82A}">
                    <a16:rowId xmlns:a16="http://schemas.microsoft.com/office/drawing/2014/main" val="10000"/>
                  </a:ext>
                </a:extLst>
              </a:tr>
              <a:tr h="374859">
                <a:tc>
                  <a:txBody>
                    <a:bodyPr/>
                    <a:lstStyle/>
                    <a:p>
                      <a:pPr marL="0" marR="0" lvl="0" indent="0" algn="ctr" rtl="0">
                        <a:spcBef>
                          <a:spcPts val="0"/>
                        </a:spcBef>
                        <a:spcAft>
                          <a:spcPts val="0"/>
                        </a:spcAft>
                        <a:buNone/>
                      </a:pPr>
                      <a:r>
                        <a:rPr lang="da-DK" sz="800"/>
                        <a:t>0</a:t>
                      </a:r>
                      <a:endParaRPr/>
                    </a:p>
                  </a:txBody>
                  <a:tcPr marL="0" marR="0" marT="0" marB="0" anchor="ctr"/>
                </a:tc>
                <a:tc>
                  <a:txBody>
                    <a:bodyPr/>
                    <a:lstStyle/>
                    <a:p>
                      <a:pPr marL="0" marR="0" lvl="0" indent="0" algn="ctr" rtl="0">
                        <a:spcBef>
                          <a:spcPts val="0"/>
                        </a:spcBef>
                        <a:spcAft>
                          <a:spcPts val="0"/>
                        </a:spcAft>
                        <a:buNone/>
                      </a:pPr>
                      <a:r>
                        <a:rPr lang="da-DK" sz="800"/>
                        <a:t>---</a:t>
                      </a:r>
                      <a:endParaRPr/>
                    </a:p>
                  </a:txBody>
                  <a:tcPr marL="0" marR="0" marT="0" marB="0" anchor="ctr"/>
                </a:tc>
                <a:tc>
                  <a:txBody>
                    <a:bodyPr/>
                    <a:lstStyle/>
                    <a:p>
                      <a:pPr marL="0" marR="0" lvl="0" indent="0" algn="l" rtl="0">
                        <a:spcBef>
                          <a:spcPts val="0"/>
                        </a:spcBef>
                        <a:spcAft>
                          <a:spcPts val="0"/>
                        </a:spcAft>
                        <a:buNone/>
                      </a:pPr>
                      <a:r>
                        <a:rPr lang="da-DK" sz="800"/>
                        <a:t>No Permissions</a:t>
                      </a:r>
                      <a:endParaRPr/>
                    </a:p>
                  </a:txBody>
                  <a:tcPr marL="0" marR="0" marT="0" marB="0" anchor="ctr"/>
                </a:tc>
                <a:extLst>
                  <a:ext uri="{0D108BD9-81ED-4DB2-BD59-A6C34878D82A}">
                    <a16:rowId xmlns:a16="http://schemas.microsoft.com/office/drawing/2014/main" val="10001"/>
                  </a:ext>
                </a:extLst>
              </a:tr>
              <a:tr h="374859">
                <a:tc>
                  <a:txBody>
                    <a:bodyPr/>
                    <a:lstStyle/>
                    <a:p>
                      <a:pPr marL="0" marR="0" lvl="0" indent="0" algn="ctr" rtl="0">
                        <a:spcBef>
                          <a:spcPts val="0"/>
                        </a:spcBef>
                        <a:spcAft>
                          <a:spcPts val="0"/>
                        </a:spcAft>
                        <a:buNone/>
                      </a:pPr>
                      <a:r>
                        <a:rPr lang="da-DK" sz="800"/>
                        <a:t>1</a:t>
                      </a:r>
                      <a:endParaRPr/>
                    </a:p>
                  </a:txBody>
                  <a:tcPr marL="0" marR="0" marT="0" marB="0" anchor="ctr"/>
                </a:tc>
                <a:tc>
                  <a:txBody>
                    <a:bodyPr/>
                    <a:lstStyle/>
                    <a:p>
                      <a:pPr marL="0" marR="0" lvl="0" indent="0" algn="ctr" rtl="0">
                        <a:spcBef>
                          <a:spcPts val="0"/>
                        </a:spcBef>
                        <a:spcAft>
                          <a:spcPts val="0"/>
                        </a:spcAft>
                        <a:buNone/>
                      </a:pPr>
                      <a:r>
                        <a:rPr lang="da-DK" sz="800"/>
                        <a:t>--x</a:t>
                      </a:r>
                      <a:endParaRPr/>
                    </a:p>
                  </a:txBody>
                  <a:tcPr marL="0" marR="0" marT="0" marB="0" anchor="ctr"/>
                </a:tc>
                <a:tc>
                  <a:txBody>
                    <a:bodyPr/>
                    <a:lstStyle/>
                    <a:p>
                      <a:pPr marL="0" marR="0" lvl="0" indent="0" algn="l" rtl="0">
                        <a:spcBef>
                          <a:spcPts val="0"/>
                        </a:spcBef>
                        <a:spcAft>
                          <a:spcPts val="0"/>
                        </a:spcAft>
                        <a:buNone/>
                      </a:pPr>
                      <a:r>
                        <a:rPr lang="da-DK" sz="800"/>
                        <a:t>Execute</a:t>
                      </a:r>
                      <a:endParaRPr/>
                    </a:p>
                  </a:txBody>
                  <a:tcPr marL="0" marR="0" marT="0" marB="0" anchor="ctr"/>
                </a:tc>
                <a:extLst>
                  <a:ext uri="{0D108BD9-81ED-4DB2-BD59-A6C34878D82A}">
                    <a16:rowId xmlns:a16="http://schemas.microsoft.com/office/drawing/2014/main" val="10002"/>
                  </a:ext>
                </a:extLst>
              </a:tr>
              <a:tr h="374859">
                <a:tc>
                  <a:txBody>
                    <a:bodyPr/>
                    <a:lstStyle/>
                    <a:p>
                      <a:pPr marL="0" marR="0" lvl="0" indent="0" algn="ctr" rtl="0">
                        <a:spcBef>
                          <a:spcPts val="0"/>
                        </a:spcBef>
                        <a:spcAft>
                          <a:spcPts val="0"/>
                        </a:spcAft>
                        <a:buNone/>
                      </a:pPr>
                      <a:r>
                        <a:rPr lang="da-DK" sz="800"/>
                        <a:t>2</a:t>
                      </a:r>
                      <a:endParaRPr/>
                    </a:p>
                  </a:txBody>
                  <a:tcPr marL="0" marR="0" marT="0" marB="0" anchor="ctr"/>
                </a:tc>
                <a:tc>
                  <a:txBody>
                    <a:bodyPr/>
                    <a:lstStyle/>
                    <a:p>
                      <a:pPr marL="0" marR="0" lvl="0" indent="0" algn="ctr" rtl="0">
                        <a:spcBef>
                          <a:spcPts val="0"/>
                        </a:spcBef>
                        <a:spcAft>
                          <a:spcPts val="0"/>
                        </a:spcAft>
                        <a:buNone/>
                      </a:pPr>
                      <a:r>
                        <a:rPr lang="da-DK" sz="800"/>
                        <a:t>-w-</a:t>
                      </a:r>
                      <a:endParaRPr/>
                    </a:p>
                  </a:txBody>
                  <a:tcPr marL="0" marR="0" marT="0" marB="0" anchor="ctr"/>
                </a:tc>
                <a:tc>
                  <a:txBody>
                    <a:bodyPr/>
                    <a:lstStyle/>
                    <a:p>
                      <a:pPr marL="0" marR="0" lvl="0" indent="0" algn="l" rtl="0">
                        <a:spcBef>
                          <a:spcPts val="0"/>
                        </a:spcBef>
                        <a:spcAft>
                          <a:spcPts val="0"/>
                        </a:spcAft>
                        <a:buNone/>
                      </a:pPr>
                      <a:r>
                        <a:rPr lang="da-DK" sz="800"/>
                        <a:t>Write</a:t>
                      </a:r>
                      <a:endParaRPr/>
                    </a:p>
                  </a:txBody>
                  <a:tcPr marL="0" marR="0" marT="0" marB="0" anchor="ctr"/>
                </a:tc>
                <a:extLst>
                  <a:ext uri="{0D108BD9-81ED-4DB2-BD59-A6C34878D82A}">
                    <a16:rowId xmlns:a16="http://schemas.microsoft.com/office/drawing/2014/main" val="10003"/>
                  </a:ext>
                </a:extLst>
              </a:tr>
              <a:tr h="438363">
                <a:tc>
                  <a:txBody>
                    <a:bodyPr/>
                    <a:lstStyle/>
                    <a:p>
                      <a:pPr marL="0" marR="0" lvl="0" indent="0" algn="ctr" rtl="0">
                        <a:spcBef>
                          <a:spcPts val="0"/>
                        </a:spcBef>
                        <a:spcAft>
                          <a:spcPts val="0"/>
                        </a:spcAft>
                        <a:buNone/>
                      </a:pPr>
                      <a:r>
                        <a:rPr lang="da-DK" sz="800"/>
                        <a:t>3</a:t>
                      </a:r>
                      <a:endParaRPr/>
                    </a:p>
                  </a:txBody>
                  <a:tcPr marL="0" marR="0" marT="0" marB="0" anchor="ctr"/>
                </a:tc>
                <a:tc>
                  <a:txBody>
                    <a:bodyPr/>
                    <a:lstStyle/>
                    <a:p>
                      <a:pPr marL="0" marR="0" lvl="0" indent="0" algn="ctr" rtl="0">
                        <a:spcBef>
                          <a:spcPts val="0"/>
                        </a:spcBef>
                        <a:spcAft>
                          <a:spcPts val="0"/>
                        </a:spcAft>
                        <a:buNone/>
                      </a:pPr>
                      <a:r>
                        <a:rPr lang="da-DK" sz="800"/>
                        <a:t>-wx</a:t>
                      </a:r>
                      <a:endParaRPr sz="800"/>
                    </a:p>
                  </a:txBody>
                  <a:tcPr marL="0" marR="0" marT="0" marB="0" anchor="ctr"/>
                </a:tc>
                <a:tc>
                  <a:txBody>
                    <a:bodyPr/>
                    <a:lstStyle/>
                    <a:p>
                      <a:pPr marL="0" marR="0" lvl="0" indent="0" algn="l" rtl="0">
                        <a:spcBef>
                          <a:spcPts val="0"/>
                        </a:spcBef>
                        <a:spcAft>
                          <a:spcPts val="0"/>
                        </a:spcAft>
                        <a:buNone/>
                      </a:pPr>
                      <a:r>
                        <a:rPr lang="da-DK" sz="800"/>
                        <a:t>Write and Execute</a:t>
                      </a:r>
                      <a:endParaRPr/>
                    </a:p>
                  </a:txBody>
                  <a:tcPr marL="0" marR="0" marT="0" marB="0" anchor="ctr"/>
                </a:tc>
                <a:extLst>
                  <a:ext uri="{0D108BD9-81ED-4DB2-BD59-A6C34878D82A}">
                    <a16:rowId xmlns:a16="http://schemas.microsoft.com/office/drawing/2014/main" val="10004"/>
                  </a:ext>
                </a:extLst>
              </a:tr>
              <a:tr h="374859">
                <a:tc>
                  <a:txBody>
                    <a:bodyPr/>
                    <a:lstStyle/>
                    <a:p>
                      <a:pPr marL="0" marR="0" lvl="0" indent="0" algn="ctr" rtl="0">
                        <a:spcBef>
                          <a:spcPts val="0"/>
                        </a:spcBef>
                        <a:spcAft>
                          <a:spcPts val="0"/>
                        </a:spcAft>
                        <a:buNone/>
                      </a:pPr>
                      <a:r>
                        <a:rPr lang="da-DK" sz="800"/>
                        <a:t>4</a:t>
                      </a:r>
                      <a:endParaRPr/>
                    </a:p>
                  </a:txBody>
                  <a:tcPr marL="0" marR="0" marT="0" marB="0" anchor="ctr"/>
                </a:tc>
                <a:tc>
                  <a:txBody>
                    <a:bodyPr/>
                    <a:lstStyle/>
                    <a:p>
                      <a:pPr marL="0" marR="0" lvl="0" indent="0" algn="ctr" rtl="0">
                        <a:spcBef>
                          <a:spcPts val="0"/>
                        </a:spcBef>
                        <a:spcAft>
                          <a:spcPts val="0"/>
                        </a:spcAft>
                        <a:buNone/>
                      </a:pPr>
                      <a:r>
                        <a:rPr lang="da-DK" sz="800"/>
                        <a:t>r--</a:t>
                      </a:r>
                      <a:endParaRPr/>
                    </a:p>
                  </a:txBody>
                  <a:tcPr marL="0" marR="0" marT="0" marB="0" anchor="ctr"/>
                </a:tc>
                <a:tc>
                  <a:txBody>
                    <a:bodyPr/>
                    <a:lstStyle/>
                    <a:p>
                      <a:pPr marL="0" marR="0" lvl="0" indent="0" algn="l" rtl="0">
                        <a:spcBef>
                          <a:spcPts val="0"/>
                        </a:spcBef>
                        <a:spcAft>
                          <a:spcPts val="0"/>
                        </a:spcAft>
                        <a:buNone/>
                      </a:pPr>
                      <a:r>
                        <a:rPr lang="da-DK" sz="800"/>
                        <a:t>Read</a:t>
                      </a:r>
                      <a:endParaRPr/>
                    </a:p>
                  </a:txBody>
                  <a:tcPr marL="0" marR="0" marT="0" marB="0" anchor="ctr"/>
                </a:tc>
                <a:extLst>
                  <a:ext uri="{0D108BD9-81ED-4DB2-BD59-A6C34878D82A}">
                    <a16:rowId xmlns:a16="http://schemas.microsoft.com/office/drawing/2014/main" val="10005"/>
                  </a:ext>
                </a:extLst>
              </a:tr>
              <a:tr h="438363">
                <a:tc>
                  <a:txBody>
                    <a:bodyPr/>
                    <a:lstStyle/>
                    <a:p>
                      <a:pPr marL="0" marR="0" lvl="0" indent="0" algn="ctr" rtl="0">
                        <a:spcBef>
                          <a:spcPts val="0"/>
                        </a:spcBef>
                        <a:spcAft>
                          <a:spcPts val="0"/>
                        </a:spcAft>
                        <a:buNone/>
                      </a:pPr>
                      <a:r>
                        <a:rPr lang="da-DK" sz="800"/>
                        <a:t>5</a:t>
                      </a:r>
                      <a:endParaRPr/>
                    </a:p>
                  </a:txBody>
                  <a:tcPr marL="0" marR="0" marT="0" marB="0" anchor="ctr"/>
                </a:tc>
                <a:tc>
                  <a:txBody>
                    <a:bodyPr/>
                    <a:lstStyle/>
                    <a:p>
                      <a:pPr marL="0" marR="0" lvl="0" indent="0" algn="ctr" rtl="0">
                        <a:spcBef>
                          <a:spcPts val="0"/>
                        </a:spcBef>
                        <a:spcAft>
                          <a:spcPts val="0"/>
                        </a:spcAft>
                        <a:buNone/>
                      </a:pPr>
                      <a:r>
                        <a:rPr lang="da-DK" sz="800"/>
                        <a:t>r-x</a:t>
                      </a:r>
                      <a:endParaRPr/>
                    </a:p>
                  </a:txBody>
                  <a:tcPr marL="0" marR="0" marT="0" marB="0" anchor="ctr"/>
                </a:tc>
                <a:tc>
                  <a:txBody>
                    <a:bodyPr/>
                    <a:lstStyle/>
                    <a:p>
                      <a:pPr marL="0" marR="0" lvl="0" indent="0" algn="l" rtl="0">
                        <a:spcBef>
                          <a:spcPts val="0"/>
                        </a:spcBef>
                        <a:spcAft>
                          <a:spcPts val="0"/>
                        </a:spcAft>
                        <a:buNone/>
                      </a:pPr>
                      <a:r>
                        <a:rPr lang="da-DK" sz="800"/>
                        <a:t>Read and Execute</a:t>
                      </a:r>
                      <a:endParaRPr/>
                    </a:p>
                  </a:txBody>
                  <a:tcPr marL="0" marR="0" marT="0" marB="0" anchor="ctr"/>
                </a:tc>
                <a:extLst>
                  <a:ext uri="{0D108BD9-81ED-4DB2-BD59-A6C34878D82A}">
                    <a16:rowId xmlns:a16="http://schemas.microsoft.com/office/drawing/2014/main" val="10006"/>
                  </a:ext>
                </a:extLst>
              </a:tr>
              <a:tr h="374859">
                <a:tc>
                  <a:txBody>
                    <a:bodyPr/>
                    <a:lstStyle/>
                    <a:p>
                      <a:pPr marL="0" marR="0" lvl="0" indent="0" algn="ctr" rtl="0">
                        <a:spcBef>
                          <a:spcPts val="0"/>
                        </a:spcBef>
                        <a:spcAft>
                          <a:spcPts val="0"/>
                        </a:spcAft>
                        <a:buNone/>
                      </a:pPr>
                      <a:r>
                        <a:rPr lang="da-DK" sz="800"/>
                        <a:t>6</a:t>
                      </a:r>
                      <a:endParaRPr/>
                    </a:p>
                  </a:txBody>
                  <a:tcPr marL="0" marR="0" marT="0" marB="0" anchor="ctr"/>
                </a:tc>
                <a:tc>
                  <a:txBody>
                    <a:bodyPr/>
                    <a:lstStyle/>
                    <a:p>
                      <a:pPr marL="0" marR="0" lvl="0" indent="0" algn="ctr" rtl="0">
                        <a:spcBef>
                          <a:spcPts val="0"/>
                        </a:spcBef>
                        <a:spcAft>
                          <a:spcPts val="0"/>
                        </a:spcAft>
                        <a:buNone/>
                      </a:pPr>
                      <a:r>
                        <a:rPr lang="da-DK" sz="800"/>
                        <a:t>rw-</a:t>
                      </a:r>
                      <a:endParaRPr/>
                    </a:p>
                  </a:txBody>
                  <a:tcPr marL="0" marR="0" marT="0" marB="0" anchor="ctr"/>
                </a:tc>
                <a:tc>
                  <a:txBody>
                    <a:bodyPr/>
                    <a:lstStyle/>
                    <a:p>
                      <a:pPr marL="0" marR="0" lvl="0" indent="0" algn="l" rtl="0">
                        <a:spcBef>
                          <a:spcPts val="0"/>
                        </a:spcBef>
                        <a:spcAft>
                          <a:spcPts val="0"/>
                        </a:spcAft>
                        <a:buNone/>
                      </a:pPr>
                      <a:r>
                        <a:rPr lang="da-DK" sz="800"/>
                        <a:t>Read and Write</a:t>
                      </a:r>
                      <a:endParaRPr/>
                    </a:p>
                  </a:txBody>
                  <a:tcPr marL="0" marR="0" marT="0" marB="0" anchor="ctr"/>
                </a:tc>
                <a:extLst>
                  <a:ext uri="{0D108BD9-81ED-4DB2-BD59-A6C34878D82A}">
                    <a16:rowId xmlns:a16="http://schemas.microsoft.com/office/drawing/2014/main" val="10007"/>
                  </a:ext>
                </a:extLst>
              </a:tr>
              <a:tr h="452592">
                <a:tc>
                  <a:txBody>
                    <a:bodyPr/>
                    <a:lstStyle/>
                    <a:p>
                      <a:pPr marL="0" marR="0" lvl="0" indent="0" algn="ctr" rtl="0">
                        <a:spcBef>
                          <a:spcPts val="0"/>
                        </a:spcBef>
                        <a:spcAft>
                          <a:spcPts val="0"/>
                        </a:spcAft>
                        <a:buNone/>
                      </a:pPr>
                      <a:r>
                        <a:rPr lang="da-DK" sz="800"/>
                        <a:t>7</a:t>
                      </a:r>
                      <a:endParaRPr/>
                    </a:p>
                  </a:txBody>
                  <a:tcPr marL="0" marR="0" marT="0" marB="0" anchor="ctr"/>
                </a:tc>
                <a:tc>
                  <a:txBody>
                    <a:bodyPr/>
                    <a:lstStyle/>
                    <a:p>
                      <a:pPr marL="0" marR="0" lvl="0" indent="0" algn="ctr" rtl="0">
                        <a:spcBef>
                          <a:spcPts val="0"/>
                        </a:spcBef>
                        <a:spcAft>
                          <a:spcPts val="0"/>
                        </a:spcAft>
                        <a:buNone/>
                      </a:pPr>
                      <a:r>
                        <a:rPr lang="da-DK" sz="800"/>
                        <a:t>rwx</a:t>
                      </a:r>
                      <a:endParaRPr/>
                    </a:p>
                  </a:txBody>
                  <a:tcPr marL="0" marR="0" marT="0" marB="0" anchor="ctr"/>
                </a:tc>
                <a:tc>
                  <a:txBody>
                    <a:bodyPr/>
                    <a:lstStyle/>
                    <a:p>
                      <a:pPr marL="0" marR="0" lvl="0" indent="0" algn="l" rtl="0">
                        <a:spcBef>
                          <a:spcPts val="0"/>
                        </a:spcBef>
                        <a:spcAft>
                          <a:spcPts val="0"/>
                        </a:spcAft>
                        <a:buNone/>
                      </a:pPr>
                      <a:r>
                        <a:rPr lang="da-DK" sz="800" dirty="0"/>
                        <a:t>Read, Write, and </a:t>
                      </a:r>
                      <a:r>
                        <a:rPr lang="da-DK" sz="800" dirty="0" err="1"/>
                        <a:t>Execute</a:t>
                      </a:r>
                      <a:endParaRPr sz="800" dirty="0"/>
                    </a:p>
                  </a:txBody>
                  <a:tcPr marL="0" marR="0" marT="0" marB="0" anchor="ctr"/>
                </a:tc>
                <a:extLst>
                  <a:ext uri="{0D108BD9-81ED-4DB2-BD59-A6C34878D82A}">
                    <a16:rowId xmlns:a16="http://schemas.microsoft.com/office/drawing/2014/main" val="10008"/>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body" idx="1"/>
          </p:nvPr>
        </p:nvSpPr>
        <p:spPr>
          <a:prstGeom prst="rect">
            <a:avLst/>
          </a:prstGeom>
        </p:spPr>
        <p:txBody>
          <a:bodyPr spcFirstLastPara="1" wrap="square" lIns="91425" tIns="91425" rIns="91425" bIns="91425" anchor="t" anchorCtr="0">
            <a:noAutofit/>
          </a:bodyPr>
          <a:lstStyle/>
          <a:p>
            <a:pPr marL="257222" lvl="0" indent="-257222">
              <a:spcBef>
                <a:spcPts val="497"/>
              </a:spcBef>
              <a:spcAft>
                <a:spcPts val="0"/>
              </a:spcAft>
              <a:buNone/>
            </a:pPr>
            <a:r>
              <a:rPr lang="da-DK" dirty="0"/>
              <a:t>User and </a:t>
            </a:r>
            <a:r>
              <a:rPr lang="da-DK"/>
              <a:t>group</a:t>
            </a:r>
            <a:endParaRPr dirty="0"/>
          </a:p>
        </p:txBody>
      </p:sp>
      <p:sp>
        <p:nvSpPr>
          <p:cNvPr id="237" name="Google Shape;237;p34"/>
          <p:cNvSpPr txBox="1">
            <a:spLocks noGrp="1"/>
          </p:cNvSpPr>
          <p:nvPr>
            <p:ph type="body" idx="2"/>
          </p:nvPr>
        </p:nvSpPr>
        <p:spPr>
          <a:prstGeom prst="rect">
            <a:avLst/>
          </a:prstGeom>
        </p:spPr>
        <p:txBody>
          <a:bodyPr spcFirstLastPara="1" wrap="square" lIns="91425" tIns="91425" rIns="91425" bIns="91425" anchor="t" anchorCtr="0">
            <a:noAutofit/>
          </a:bodyPr>
          <a:lstStyle/>
          <a:p>
            <a:pPr marL="257222" lvl="0" indent="-143239">
              <a:spcBef>
                <a:spcPts val="359"/>
              </a:spcBef>
              <a:spcAft>
                <a:spcPts val="0"/>
              </a:spcAft>
              <a:buNone/>
            </a:pPr>
            <a:r>
              <a:rPr lang="da-DK"/>
              <a:t>Authorization by user or by group</a:t>
            </a:r>
            <a:endParaRPr/>
          </a:p>
          <a:p>
            <a:pPr marL="257222" lvl="0" indent="-143239">
              <a:spcBef>
                <a:spcPts val="359"/>
              </a:spcBef>
              <a:spcAft>
                <a:spcPts val="0"/>
              </a:spcAft>
              <a:buNone/>
            </a:pPr>
            <a:endParaRPr/>
          </a:p>
          <a:p>
            <a:pPr marL="257222" marR="0" lvl="0" indent="-143239" algn="l" rtl="0">
              <a:lnSpc>
                <a:spcPct val="100000"/>
              </a:lnSpc>
              <a:spcBef>
                <a:spcPts val="359"/>
              </a:spcBef>
              <a:spcAft>
                <a:spcPts val="0"/>
              </a:spcAft>
              <a:buNone/>
            </a:pPr>
            <a:r>
              <a:rPr lang="da-DK"/>
              <a:t>Add user to group: </a:t>
            </a:r>
            <a:r>
              <a:rPr lang="da-DK" sz="1400">
                <a:solidFill>
                  <a:srgbClr val="212529"/>
                </a:solidFill>
                <a:highlight>
                  <a:srgbClr val="F5F7F8"/>
                </a:highlight>
              </a:rPr>
              <a:t>useradd -G {</a:t>
            </a:r>
            <a:r>
              <a:rPr lang="da-DK" sz="1400">
                <a:solidFill>
                  <a:srgbClr val="996633"/>
                </a:solidFill>
              </a:rPr>
              <a:t>group-name</a:t>
            </a:r>
            <a:r>
              <a:rPr lang="da-DK" sz="1400">
                <a:solidFill>
                  <a:srgbClr val="212529"/>
                </a:solidFill>
                <a:highlight>
                  <a:srgbClr val="F5F7F8"/>
                </a:highlight>
              </a:rPr>
              <a:t>} </a:t>
            </a:r>
            <a:r>
              <a:rPr lang="da-DK" sz="1400">
                <a:solidFill>
                  <a:srgbClr val="663333"/>
                </a:solidFill>
              </a:rPr>
              <a:t>username</a:t>
            </a:r>
            <a:endParaRPr sz="1400"/>
          </a:p>
          <a:p>
            <a:pPr marL="257222" marR="0" lvl="0" indent="-143239" algn="l" rtl="0">
              <a:lnSpc>
                <a:spcPct val="100000"/>
              </a:lnSpc>
              <a:spcBef>
                <a:spcPts val="359"/>
              </a:spcBef>
              <a:spcAft>
                <a:spcPts val="0"/>
              </a:spcAft>
              <a:buNone/>
            </a:pPr>
            <a:endParaRPr/>
          </a:p>
          <a:p>
            <a:pPr marL="257222" marR="0" lvl="0" indent="-143239" algn="l" rtl="0">
              <a:lnSpc>
                <a:spcPct val="100000"/>
              </a:lnSpc>
              <a:spcBef>
                <a:spcPts val="359"/>
              </a:spcBef>
              <a:spcAft>
                <a:spcPts val="0"/>
              </a:spcAft>
              <a:buNone/>
            </a:pPr>
            <a:r>
              <a:rPr lang="da-DK"/>
              <a:t>Change rights on directory: </a:t>
            </a:r>
            <a:r>
              <a:rPr lang="da-DK" sz="1800">
                <a:solidFill>
                  <a:srgbClr val="242729"/>
                </a:solidFill>
                <a:highlight>
                  <a:srgbClr val="EFF0F1"/>
                </a:highlight>
                <a:latin typeface="Courier New"/>
                <a:ea typeface="Courier New"/>
                <a:cs typeface="Courier New"/>
                <a:sym typeface="Courier New"/>
              </a:rPr>
              <a:t>chmod -R &lt;permissionsettings&gt; &lt;dirname&gt; </a:t>
            </a:r>
            <a:endParaRPr sz="1800">
              <a:solidFill>
                <a:srgbClr val="242729"/>
              </a:solidFill>
              <a:highlight>
                <a:srgbClr val="EFF0F1"/>
              </a:highlight>
              <a:latin typeface="Courier New"/>
              <a:ea typeface="Courier New"/>
              <a:cs typeface="Courier New"/>
              <a:sym typeface="Courier New"/>
            </a:endParaRPr>
          </a:p>
          <a:p>
            <a:pPr marL="257222" marR="0" lvl="0" indent="-143239" algn="l" rtl="0">
              <a:lnSpc>
                <a:spcPct val="100000"/>
              </a:lnSpc>
              <a:spcBef>
                <a:spcPts val="359"/>
              </a:spcBef>
              <a:spcAft>
                <a:spcPts val="0"/>
              </a:spcAft>
              <a:buNone/>
            </a:pPr>
            <a:r>
              <a:rPr lang="da-DK"/>
              <a:t>permissionsettings are the read-write-execute on user-group-others.</a:t>
            </a:r>
            <a:endParaRPr/>
          </a:p>
          <a:p>
            <a:pPr marL="257222" marR="0" lvl="0" indent="-143239" algn="l" rtl="0">
              <a:lnSpc>
                <a:spcPct val="100000"/>
              </a:lnSpc>
              <a:spcBef>
                <a:spcPts val="359"/>
              </a:spcBef>
              <a:spcAft>
                <a:spcPts val="0"/>
              </a:spcAft>
              <a:buNone/>
            </a:pPr>
            <a:endParaRPr/>
          </a:p>
          <a:p>
            <a:pPr marL="257222" marR="0" lvl="0" indent="-143239" algn="l" rtl="0">
              <a:lnSpc>
                <a:spcPct val="100000"/>
              </a:lnSpc>
              <a:spcBef>
                <a:spcPts val="359"/>
              </a:spcBef>
              <a:spcAft>
                <a:spcPts val="0"/>
              </a:spcAft>
              <a:buNone/>
            </a:pPr>
            <a:r>
              <a:rPr lang="da-DK"/>
              <a:t>Example: </a:t>
            </a:r>
            <a:r>
              <a:rPr lang="da-DK" sz="1800">
                <a:solidFill>
                  <a:srgbClr val="242729"/>
                </a:solidFill>
                <a:highlight>
                  <a:srgbClr val="EFF0F1"/>
                </a:highlight>
                <a:latin typeface="Courier New"/>
                <a:ea typeface="Courier New"/>
                <a:cs typeface="Courier New"/>
                <a:sym typeface="Courier New"/>
              </a:rPr>
              <a:t>chmod -R 777 /home/tha/tmp</a:t>
            </a:r>
            <a:endParaRPr/>
          </a:p>
        </p:txBody>
      </p:sp>
      <p:pic>
        <p:nvPicPr>
          <p:cNvPr id="238" name="Google Shape;238;p34"/>
          <p:cNvPicPr preferRelativeResize="0"/>
          <p:nvPr/>
        </p:nvPicPr>
        <p:blipFill>
          <a:blip r:embed="rId3">
            <a:alphaModFix/>
          </a:blip>
          <a:stretch>
            <a:fillRect/>
          </a:stretch>
        </p:blipFill>
        <p:spPr>
          <a:xfrm>
            <a:off x="5625050" y="4556775"/>
            <a:ext cx="2971800" cy="1333500"/>
          </a:xfrm>
          <a:prstGeom prst="rect">
            <a:avLst/>
          </a:prstGeom>
          <a:noFill/>
          <a:ln>
            <a:noFill/>
          </a:ln>
        </p:spPr>
      </p:pic>
    </p:spTree>
    <p:extLst>
      <p:ext uri="{BB962C8B-B14F-4D97-AF65-F5344CB8AC3E}">
        <p14:creationId xmlns:p14="http://schemas.microsoft.com/office/powerpoint/2010/main" val="3451473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prstGeom prst="rect">
            <a:avLst/>
          </a:prstGeom>
        </p:spPr>
        <p:txBody>
          <a:bodyPr spcFirstLastPara="1" wrap="square" lIns="91425" tIns="91425" rIns="91425" bIns="91425" anchor="t" anchorCtr="0">
            <a:noAutofit/>
          </a:bodyPr>
          <a:lstStyle/>
          <a:p>
            <a:pPr marL="257222" lvl="0" indent="-257222">
              <a:spcBef>
                <a:spcPts val="497"/>
              </a:spcBef>
              <a:spcAft>
                <a:spcPts val="0"/>
              </a:spcAft>
              <a:buNone/>
            </a:pPr>
            <a:r>
              <a:rPr lang="da-DK" dirty="0" err="1"/>
              <a:t>Before</a:t>
            </a:r>
            <a:r>
              <a:rPr lang="da-DK" dirty="0"/>
              <a:t> </a:t>
            </a:r>
            <a:r>
              <a:rPr lang="da-DK" dirty="0" err="1"/>
              <a:t>we</a:t>
            </a:r>
            <a:r>
              <a:rPr lang="da-DK" dirty="0"/>
              <a:t> start</a:t>
            </a:r>
            <a:endParaRPr dirty="0"/>
          </a:p>
        </p:txBody>
      </p:sp>
      <p:sp>
        <p:nvSpPr>
          <p:cNvPr id="63" name="Google Shape;63;p10"/>
          <p:cNvSpPr txBox="1">
            <a:spLocks noGrp="1"/>
          </p:cNvSpPr>
          <p:nvPr>
            <p:ph type="body" idx="2"/>
          </p:nvPr>
        </p:nvSpPr>
        <p:spPr>
          <a:prstGeom prst="rect">
            <a:avLst/>
          </a:prstGeom>
        </p:spPr>
        <p:txBody>
          <a:bodyPr spcFirstLastPara="1" wrap="square" lIns="91425" tIns="91425" rIns="91425" bIns="91425" anchor="t" anchorCtr="0">
            <a:noAutofit/>
          </a:bodyPr>
          <a:lstStyle/>
          <a:p>
            <a:pPr marL="257222" lvl="0" indent="-143239">
              <a:spcBef>
                <a:spcPts val="359"/>
              </a:spcBef>
              <a:spcAft>
                <a:spcPts val="0"/>
              </a:spcAft>
              <a:buNone/>
            </a:pPr>
            <a:r>
              <a:rPr lang="da-DK" dirty="0" err="1"/>
              <a:t>Apply</a:t>
            </a:r>
            <a:r>
              <a:rPr lang="da-DK" dirty="0"/>
              <a:t> for at student </a:t>
            </a:r>
            <a:r>
              <a:rPr lang="da-DK" dirty="0" err="1"/>
              <a:t>account</a:t>
            </a:r>
            <a:r>
              <a:rPr lang="da-DK" dirty="0"/>
              <a:t> on </a:t>
            </a:r>
            <a:r>
              <a:rPr lang="da-DK" dirty="0" err="1"/>
              <a:t>github</a:t>
            </a:r>
            <a:r>
              <a:rPr lang="da-DK" dirty="0"/>
              <a:t> </a:t>
            </a:r>
          </a:p>
          <a:p>
            <a:pPr marL="257222" lvl="0" indent="-143239">
              <a:spcBef>
                <a:spcPts val="359"/>
              </a:spcBef>
              <a:spcAft>
                <a:spcPts val="0"/>
              </a:spcAft>
              <a:buNone/>
            </a:pPr>
            <a:r>
              <a:rPr lang="da-DK" dirty="0"/>
              <a:t>(</a:t>
            </a:r>
            <a:r>
              <a:rPr lang="da-DK" dirty="0" err="1"/>
              <a:t>use</a:t>
            </a:r>
            <a:r>
              <a:rPr lang="da-DK" dirty="0"/>
              <a:t> </a:t>
            </a:r>
            <a:r>
              <a:rPr lang="da-DK" dirty="0" err="1"/>
              <a:t>your</a:t>
            </a:r>
            <a:r>
              <a:rPr lang="da-DK" dirty="0"/>
              <a:t> </a:t>
            </a:r>
            <a:r>
              <a:rPr lang="da-DK" dirty="0" err="1"/>
              <a:t>cphbusiness</a:t>
            </a:r>
            <a:r>
              <a:rPr lang="da-DK" dirty="0"/>
              <a:t> </a:t>
            </a:r>
            <a:r>
              <a:rPr lang="da-DK" dirty="0" err="1"/>
              <a:t>email</a:t>
            </a:r>
            <a:r>
              <a:rPr lang="da-DK" dirty="0"/>
              <a:t>)</a:t>
            </a:r>
          </a:p>
          <a:p>
            <a:pPr marL="257222" lvl="0" indent="-143239">
              <a:spcBef>
                <a:spcPts val="359"/>
              </a:spcBef>
              <a:spcAft>
                <a:spcPts val="0"/>
              </a:spcAft>
              <a:buNone/>
            </a:pPr>
            <a:endParaRPr lang="da-DK" dirty="0"/>
          </a:p>
          <a:p>
            <a:pPr marL="257222" lvl="0" indent="-143239">
              <a:spcBef>
                <a:spcPts val="359"/>
              </a:spcBef>
              <a:spcAft>
                <a:spcPts val="0"/>
              </a:spcAft>
              <a:buNone/>
            </a:pPr>
            <a:r>
              <a:rPr lang="da-DK" dirty="0"/>
              <a:t>to </a:t>
            </a:r>
            <a:r>
              <a:rPr lang="da-DK" dirty="0" err="1"/>
              <a:t>get</a:t>
            </a:r>
            <a:r>
              <a:rPr lang="da-DK" dirty="0"/>
              <a:t> </a:t>
            </a:r>
            <a:r>
              <a:rPr lang="da-DK" dirty="0" err="1"/>
              <a:t>free</a:t>
            </a:r>
            <a:r>
              <a:rPr lang="da-DK" dirty="0"/>
              <a:t> </a:t>
            </a:r>
            <a:r>
              <a:rPr lang="da-DK" dirty="0" err="1"/>
              <a:t>account</a:t>
            </a:r>
            <a:r>
              <a:rPr lang="da-DK" dirty="0"/>
              <a:t> on Digital Ocean:</a:t>
            </a:r>
            <a:endParaRPr dirty="0"/>
          </a:p>
          <a:p>
            <a:pPr marL="257222" lvl="0" indent="-143239">
              <a:spcBef>
                <a:spcPts val="359"/>
              </a:spcBef>
              <a:spcAft>
                <a:spcPts val="0"/>
              </a:spcAft>
              <a:buNone/>
            </a:pPr>
            <a:endParaRPr dirty="0"/>
          </a:p>
          <a:p>
            <a:pPr marL="257222" lvl="0" indent="-143239">
              <a:spcBef>
                <a:spcPts val="359"/>
              </a:spcBef>
              <a:spcAft>
                <a:spcPts val="0"/>
              </a:spcAft>
              <a:buNone/>
            </a:pPr>
            <a:r>
              <a:rPr lang="da-DK" sz="3600" u="sng" dirty="0">
                <a:solidFill>
                  <a:srgbClr val="0000FF"/>
                </a:solidFill>
                <a:latin typeface="Arial"/>
                <a:ea typeface="Arial"/>
                <a:cs typeface="Arial"/>
                <a:sym typeface="Arial"/>
                <a:hlinkClick r:id="rId3"/>
              </a:rPr>
              <a:t>https://education.github.com/pack</a:t>
            </a:r>
            <a:endParaRPr sz="3600" dirty="0">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Subdirectories of the root directory</a:t>
            </a:r>
            <a:endParaRPr sz="2485" b="1" i="0" u="none" strike="noStrike" cap="none">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6730C448-7E94-F748-B646-23E9B2B9665C}"/>
              </a:ext>
            </a:extLst>
          </p:cNvPr>
          <p:cNvSpPr>
            <a:spLocks noGrp="1"/>
          </p:cNvSpPr>
          <p:nvPr>
            <p:ph type="body" idx="2"/>
          </p:nvPr>
        </p:nvSpPr>
        <p:spPr/>
        <p:txBody>
          <a:bodyPr/>
          <a:lstStyle/>
          <a:p>
            <a:endParaRPr lang="da-DK"/>
          </a:p>
        </p:txBody>
      </p:sp>
      <p:graphicFrame>
        <p:nvGraphicFramePr>
          <p:cNvPr id="286" name="Google Shape;286;p41"/>
          <p:cNvGraphicFramePr/>
          <p:nvPr/>
        </p:nvGraphicFramePr>
        <p:xfrm>
          <a:off x="320634" y="1021283"/>
          <a:ext cx="8556150" cy="5420525"/>
        </p:xfrm>
        <a:graphic>
          <a:graphicData uri="http://schemas.openxmlformats.org/drawingml/2006/table">
            <a:tbl>
              <a:tblPr>
                <a:noFill/>
                <a:tableStyleId>{AD19C24B-1065-4DFB-82B0-5F68EA8F850F}</a:tableStyleId>
              </a:tblPr>
              <a:tblGrid>
                <a:gridCol w="930100">
                  <a:extLst>
                    <a:ext uri="{9D8B030D-6E8A-4147-A177-3AD203B41FA5}">
                      <a16:colId xmlns:a16="http://schemas.microsoft.com/office/drawing/2014/main" val="20000"/>
                    </a:ext>
                  </a:extLst>
                </a:gridCol>
                <a:gridCol w="7626050">
                  <a:extLst>
                    <a:ext uri="{9D8B030D-6E8A-4147-A177-3AD203B41FA5}">
                      <a16:colId xmlns:a16="http://schemas.microsoft.com/office/drawing/2014/main" val="20001"/>
                    </a:ext>
                  </a:extLst>
                </a:gridCol>
              </a:tblGrid>
              <a:tr h="217750">
                <a:tc>
                  <a:txBody>
                    <a:bodyPr/>
                    <a:lstStyle/>
                    <a:p>
                      <a:pPr marL="0" marR="0" lvl="0" indent="0" algn="l" rtl="0">
                        <a:spcBef>
                          <a:spcPts val="0"/>
                        </a:spcBef>
                        <a:spcAft>
                          <a:spcPts val="0"/>
                        </a:spcAft>
                        <a:buNone/>
                      </a:pPr>
                      <a:r>
                        <a:rPr lang="da-DK" sz="1200">
                          <a:solidFill>
                            <a:schemeClr val="lt1"/>
                          </a:solidFill>
                        </a:rPr>
                        <a:t>Directory</a:t>
                      </a:r>
                      <a:endParaRPr/>
                    </a:p>
                  </a:txBody>
                  <a:tcPr marL="34850" marR="34850" marT="17425" marB="17425" anchor="ctr">
                    <a:solidFill>
                      <a:schemeClr val="accent1"/>
                    </a:solidFill>
                  </a:tcPr>
                </a:tc>
                <a:tc>
                  <a:txBody>
                    <a:bodyPr/>
                    <a:lstStyle/>
                    <a:p>
                      <a:pPr marL="0" marR="0" lvl="0" indent="0" algn="l" rtl="0">
                        <a:spcBef>
                          <a:spcPts val="0"/>
                        </a:spcBef>
                        <a:spcAft>
                          <a:spcPts val="0"/>
                        </a:spcAft>
                        <a:buNone/>
                      </a:pPr>
                      <a:r>
                        <a:rPr lang="da-DK" sz="1200">
                          <a:solidFill>
                            <a:schemeClr val="lt1"/>
                          </a:solidFill>
                        </a:rPr>
                        <a:t>Content</a:t>
                      </a:r>
                      <a:endParaRPr/>
                    </a:p>
                  </a:txBody>
                  <a:tcPr marL="34850" marR="34850" marT="17425" marB="17425" anchor="ctr">
                    <a:solidFill>
                      <a:schemeClr val="accent1"/>
                    </a:solidFill>
                  </a:tcPr>
                </a:tc>
                <a:extLst>
                  <a:ext uri="{0D108BD9-81ED-4DB2-BD59-A6C34878D82A}">
                    <a16:rowId xmlns:a16="http://schemas.microsoft.com/office/drawing/2014/main" val="10000"/>
                  </a:ext>
                </a:extLst>
              </a:tr>
              <a:tr h="217750">
                <a:tc>
                  <a:txBody>
                    <a:bodyPr/>
                    <a:lstStyle/>
                    <a:p>
                      <a:pPr marL="0" marR="0" lvl="0" indent="0" algn="l" rtl="0">
                        <a:spcBef>
                          <a:spcPts val="0"/>
                        </a:spcBef>
                        <a:spcAft>
                          <a:spcPts val="0"/>
                        </a:spcAft>
                        <a:buNone/>
                      </a:pPr>
                      <a:r>
                        <a:rPr lang="da-DK" sz="1200"/>
                        <a:t>/bin</a:t>
                      </a:r>
                      <a:endParaRPr/>
                    </a:p>
                  </a:txBody>
                  <a:tcPr marL="34850" marR="34850" marT="17425" marB="17425" anchor="ctr"/>
                </a:tc>
                <a:tc>
                  <a:txBody>
                    <a:bodyPr/>
                    <a:lstStyle/>
                    <a:p>
                      <a:pPr marL="0" marR="0" lvl="0" indent="0" algn="l" rtl="0">
                        <a:spcBef>
                          <a:spcPts val="0"/>
                        </a:spcBef>
                        <a:spcAft>
                          <a:spcPts val="0"/>
                        </a:spcAft>
                        <a:buNone/>
                      </a:pPr>
                      <a:r>
                        <a:rPr lang="da-DK" sz="1200"/>
                        <a:t>Common programs, shared by the system, the system administrator and the users.</a:t>
                      </a:r>
                      <a:endParaRPr/>
                    </a:p>
                  </a:txBody>
                  <a:tcPr marL="34850" marR="34850" marT="17425" marB="17425" anchor="ctr"/>
                </a:tc>
                <a:extLst>
                  <a:ext uri="{0D108BD9-81ED-4DB2-BD59-A6C34878D82A}">
                    <a16:rowId xmlns:a16="http://schemas.microsoft.com/office/drawing/2014/main" val="10001"/>
                  </a:ext>
                </a:extLst>
              </a:tr>
              <a:tr h="435875">
                <a:tc>
                  <a:txBody>
                    <a:bodyPr/>
                    <a:lstStyle/>
                    <a:p>
                      <a:pPr marL="0" marR="0" lvl="0" indent="0" algn="l" rtl="0">
                        <a:spcBef>
                          <a:spcPts val="0"/>
                        </a:spcBef>
                        <a:spcAft>
                          <a:spcPts val="0"/>
                        </a:spcAft>
                        <a:buNone/>
                      </a:pPr>
                      <a:r>
                        <a:rPr lang="da-DK" sz="1200"/>
                        <a:t>/boot</a:t>
                      </a:r>
                      <a:endParaRPr/>
                    </a:p>
                  </a:txBody>
                  <a:tcPr marL="34850" marR="34850" marT="17425" marB="17425" anchor="ctr"/>
                </a:tc>
                <a:tc>
                  <a:txBody>
                    <a:bodyPr/>
                    <a:lstStyle/>
                    <a:p>
                      <a:pPr marL="0" marR="0" lvl="0" indent="0" algn="l" rtl="0">
                        <a:spcBef>
                          <a:spcPts val="0"/>
                        </a:spcBef>
                        <a:spcAft>
                          <a:spcPts val="0"/>
                        </a:spcAft>
                        <a:buNone/>
                      </a:pPr>
                      <a:r>
                        <a:rPr lang="da-DK" sz="1200"/>
                        <a:t>The startup files and the kernel, vmlinuz. In some recent distributions also grub data. Grub is the GRand Unified Boot loader and is an attempt to get rid of the many different boot-loaders we know today.</a:t>
                      </a:r>
                      <a:endParaRPr/>
                    </a:p>
                  </a:txBody>
                  <a:tcPr marL="34850" marR="34850" marT="17425" marB="17425" anchor="ctr"/>
                </a:tc>
                <a:extLst>
                  <a:ext uri="{0D108BD9-81ED-4DB2-BD59-A6C34878D82A}">
                    <a16:rowId xmlns:a16="http://schemas.microsoft.com/office/drawing/2014/main" val="10002"/>
                  </a:ext>
                </a:extLst>
              </a:tr>
              <a:tr h="275475">
                <a:tc>
                  <a:txBody>
                    <a:bodyPr/>
                    <a:lstStyle/>
                    <a:p>
                      <a:pPr marL="0" marR="0" lvl="0" indent="0" algn="l" rtl="0">
                        <a:spcBef>
                          <a:spcPts val="0"/>
                        </a:spcBef>
                        <a:spcAft>
                          <a:spcPts val="0"/>
                        </a:spcAft>
                        <a:buNone/>
                      </a:pPr>
                      <a:r>
                        <a:rPr lang="da-DK" sz="1200"/>
                        <a:t>/dev</a:t>
                      </a:r>
                      <a:endParaRPr sz="1200"/>
                    </a:p>
                  </a:txBody>
                  <a:tcPr marL="34850" marR="34850" marT="17425" marB="17425" anchor="ctr"/>
                </a:tc>
                <a:tc>
                  <a:txBody>
                    <a:bodyPr/>
                    <a:lstStyle/>
                    <a:p>
                      <a:pPr marL="0" marR="0" lvl="0" indent="0" algn="l" rtl="0">
                        <a:spcBef>
                          <a:spcPts val="0"/>
                        </a:spcBef>
                        <a:spcAft>
                          <a:spcPts val="0"/>
                        </a:spcAft>
                        <a:buNone/>
                      </a:pPr>
                      <a:r>
                        <a:rPr lang="da-DK" sz="1200"/>
                        <a:t>Contains references to all the CPU peripheral hardware, which are represented as files with special properties.</a:t>
                      </a:r>
                      <a:endParaRPr/>
                    </a:p>
                  </a:txBody>
                  <a:tcPr marL="34850" marR="34850" marT="17425" marB="17425" anchor="ctr"/>
                </a:tc>
                <a:extLst>
                  <a:ext uri="{0D108BD9-81ED-4DB2-BD59-A6C34878D82A}">
                    <a16:rowId xmlns:a16="http://schemas.microsoft.com/office/drawing/2014/main" val="10003"/>
                  </a:ext>
                </a:extLst>
              </a:tr>
              <a:tr h="400650">
                <a:tc>
                  <a:txBody>
                    <a:bodyPr/>
                    <a:lstStyle/>
                    <a:p>
                      <a:pPr marL="0" marR="0" lvl="0" indent="0" algn="l" rtl="0">
                        <a:spcBef>
                          <a:spcPts val="0"/>
                        </a:spcBef>
                        <a:spcAft>
                          <a:spcPts val="0"/>
                        </a:spcAft>
                        <a:buNone/>
                      </a:pPr>
                      <a:r>
                        <a:rPr lang="da-DK" sz="1200"/>
                        <a:t>/etc</a:t>
                      </a:r>
                      <a:endParaRPr/>
                    </a:p>
                  </a:txBody>
                  <a:tcPr marL="34850" marR="34850" marT="17425" marB="17425" anchor="ctr"/>
                </a:tc>
                <a:tc>
                  <a:txBody>
                    <a:bodyPr/>
                    <a:lstStyle/>
                    <a:p>
                      <a:pPr marL="0" marR="0" lvl="0" indent="0" algn="l" rtl="0">
                        <a:spcBef>
                          <a:spcPts val="0"/>
                        </a:spcBef>
                        <a:spcAft>
                          <a:spcPts val="0"/>
                        </a:spcAft>
                        <a:buNone/>
                      </a:pPr>
                      <a:r>
                        <a:rPr lang="da-DK" sz="1200"/>
                        <a:t>Most important system configuration files are in /etc, this directory contains data similar to those in the Control Panel in Windows</a:t>
                      </a:r>
                      <a:endParaRPr/>
                    </a:p>
                  </a:txBody>
                  <a:tcPr marL="34850" marR="34850" marT="17425" marB="17425" anchor="ctr"/>
                </a:tc>
                <a:extLst>
                  <a:ext uri="{0D108BD9-81ED-4DB2-BD59-A6C34878D82A}">
                    <a16:rowId xmlns:a16="http://schemas.microsoft.com/office/drawing/2014/main" val="10004"/>
                  </a:ext>
                </a:extLst>
              </a:tr>
              <a:tr h="217750">
                <a:tc>
                  <a:txBody>
                    <a:bodyPr/>
                    <a:lstStyle/>
                    <a:p>
                      <a:pPr marL="0" marR="0" lvl="0" indent="0" algn="l" rtl="0">
                        <a:spcBef>
                          <a:spcPts val="0"/>
                        </a:spcBef>
                        <a:spcAft>
                          <a:spcPts val="0"/>
                        </a:spcAft>
                        <a:buNone/>
                      </a:pPr>
                      <a:r>
                        <a:rPr lang="da-DK" sz="1200"/>
                        <a:t>/home</a:t>
                      </a:r>
                      <a:endParaRPr/>
                    </a:p>
                  </a:txBody>
                  <a:tcPr marL="34850" marR="34850" marT="17425" marB="17425" anchor="ctr"/>
                </a:tc>
                <a:tc>
                  <a:txBody>
                    <a:bodyPr/>
                    <a:lstStyle/>
                    <a:p>
                      <a:pPr marL="0" marR="0" lvl="0" indent="0" algn="l" rtl="0">
                        <a:spcBef>
                          <a:spcPts val="0"/>
                        </a:spcBef>
                        <a:spcAft>
                          <a:spcPts val="0"/>
                        </a:spcAft>
                        <a:buNone/>
                      </a:pPr>
                      <a:r>
                        <a:rPr lang="da-DK" sz="1200" b="1"/>
                        <a:t>Home directories of the common users.</a:t>
                      </a:r>
                      <a:endParaRPr/>
                    </a:p>
                  </a:txBody>
                  <a:tcPr marL="34850" marR="34850" marT="17425" marB="17425" anchor="ctr"/>
                </a:tc>
                <a:extLst>
                  <a:ext uri="{0D108BD9-81ED-4DB2-BD59-A6C34878D82A}">
                    <a16:rowId xmlns:a16="http://schemas.microsoft.com/office/drawing/2014/main" val="10005"/>
                  </a:ext>
                </a:extLst>
              </a:tr>
              <a:tr h="217750">
                <a:tc>
                  <a:txBody>
                    <a:bodyPr/>
                    <a:lstStyle/>
                    <a:p>
                      <a:pPr marL="0" marR="0" lvl="0" indent="0" algn="l" rtl="0">
                        <a:spcBef>
                          <a:spcPts val="0"/>
                        </a:spcBef>
                        <a:spcAft>
                          <a:spcPts val="0"/>
                        </a:spcAft>
                        <a:buNone/>
                      </a:pPr>
                      <a:r>
                        <a:rPr lang="da-DK" sz="1200"/>
                        <a:t>/initrd</a:t>
                      </a:r>
                      <a:endParaRPr/>
                    </a:p>
                  </a:txBody>
                  <a:tcPr marL="34850" marR="34850" marT="17425" marB="17425" anchor="ctr"/>
                </a:tc>
                <a:tc>
                  <a:txBody>
                    <a:bodyPr/>
                    <a:lstStyle/>
                    <a:p>
                      <a:pPr marL="0" marR="0" lvl="0" indent="0" algn="l" rtl="0">
                        <a:spcBef>
                          <a:spcPts val="0"/>
                        </a:spcBef>
                        <a:spcAft>
                          <a:spcPts val="0"/>
                        </a:spcAft>
                        <a:buNone/>
                      </a:pPr>
                      <a:r>
                        <a:rPr lang="da-DK" sz="1200"/>
                        <a:t>(on some distributions) Information for booting. Do not remove!</a:t>
                      </a:r>
                      <a:endParaRPr/>
                    </a:p>
                  </a:txBody>
                  <a:tcPr marL="34850" marR="34850" marT="17425" marB="17425" anchor="ctr"/>
                </a:tc>
                <a:extLst>
                  <a:ext uri="{0D108BD9-81ED-4DB2-BD59-A6C34878D82A}">
                    <a16:rowId xmlns:a16="http://schemas.microsoft.com/office/drawing/2014/main" val="10006"/>
                  </a:ext>
                </a:extLst>
              </a:tr>
              <a:tr h="217750">
                <a:tc>
                  <a:txBody>
                    <a:bodyPr/>
                    <a:lstStyle/>
                    <a:p>
                      <a:pPr marL="0" marR="0" lvl="0" indent="0" algn="l" rtl="0">
                        <a:spcBef>
                          <a:spcPts val="0"/>
                        </a:spcBef>
                        <a:spcAft>
                          <a:spcPts val="0"/>
                        </a:spcAft>
                        <a:buNone/>
                      </a:pPr>
                      <a:r>
                        <a:rPr lang="da-DK" sz="1200"/>
                        <a:t>/lib</a:t>
                      </a:r>
                      <a:endParaRPr/>
                    </a:p>
                  </a:txBody>
                  <a:tcPr marL="34850" marR="34850" marT="17425" marB="17425" anchor="ctr"/>
                </a:tc>
                <a:tc>
                  <a:txBody>
                    <a:bodyPr/>
                    <a:lstStyle/>
                    <a:p>
                      <a:pPr marL="0" marR="0" lvl="0" indent="0" algn="l" rtl="0">
                        <a:spcBef>
                          <a:spcPts val="0"/>
                        </a:spcBef>
                        <a:spcAft>
                          <a:spcPts val="0"/>
                        </a:spcAft>
                        <a:buNone/>
                      </a:pPr>
                      <a:r>
                        <a:rPr lang="da-DK" sz="1200"/>
                        <a:t>Library files, includes files for all kinds of programs needed by the system and the users.</a:t>
                      </a:r>
                      <a:endParaRPr/>
                    </a:p>
                  </a:txBody>
                  <a:tcPr marL="34850" marR="34850" marT="17425" marB="17425" anchor="ctr"/>
                </a:tc>
                <a:extLst>
                  <a:ext uri="{0D108BD9-81ED-4DB2-BD59-A6C34878D82A}">
                    <a16:rowId xmlns:a16="http://schemas.microsoft.com/office/drawing/2014/main" val="10007"/>
                  </a:ext>
                </a:extLst>
              </a:tr>
              <a:tr h="275475">
                <a:tc>
                  <a:txBody>
                    <a:bodyPr/>
                    <a:lstStyle/>
                    <a:p>
                      <a:pPr marL="0" marR="0" lvl="0" indent="0" algn="l" rtl="0">
                        <a:spcBef>
                          <a:spcPts val="0"/>
                        </a:spcBef>
                        <a:spcAft>
                          <a:spcPts val="0"/>
                        </a:spcAft>
                        <a:buNone/>
                      </a:pPr>
                      <a:r>
                        <a:rPr lang="da-DK" sz="1200"/>
                        <a:t>/lost+found</a:t>
                      </a:r>
                      <a:endParaRPr/>
                    </a:p>
                  </a:txBody>
                  <a:tcPr marL="34850" marR="34850" marT="17425" marB="17425" anchor="ctr"/>
                </a:tc>
                <a:tc>
                  <a:txBody>
                    <a:bodyPr/>
                    <a:lstStyle/>
                    <a:p>
                      <a:pPr marL="0" marR="0" lvl="0" indent="0" algn="l" rtl="0">
                        <a:spcBef>
                          <a:spcPts val="0"/>
                        </a:spcBef>
                        <a:spcAft>
                          <a:spcPts val="0"/>
                        </a:spcAft>
                        <a:buNone/>
                      </a:pPr>
                      <a:r>
                        <a:rPr lang="da-DK" sz="1200"/>
                        <a:t>Every partition has a lost+found in its upper directory. Files that were saved during failures are here.</a:t>
                      </a:r>
                      <a:endParaRPr/>
                    </a:p>
                  </a:txBody>
                  <a:tcPr marL="34850" marR="34850" marT="17425" marB="17425" anchor="ctr"/>
                </a:tc>
                <a:extLst>
                  <a:ext uri="{0D108BD9-81ED-4DB2-BD59-A6C34878D82A}">
                    <a16:rowId xmlns:a16="http://schemas.microsoft.com/office/drawing/2014/main" val="10008"/>
                  </a:ext>
                </a:extLst>
              </a:tr>
              <a:tr h="217750">
                <a:tc>
                  <a:txBody>
                    <a:bodyPr/>
                    <a:lstStyle/>
                    <a:p>
                      <a:pPr marL="0" marR="0" lvl="0" indent="0" algn="l" rtl="0">
                        <a:spcBef>
                          <a:spcPts val="0"/>
                        </a:spcBef>
                        <a:spcAft>
                          <a:spcPts val="0"/>
                        </a:spcAft>
                        <a:buNone/>
                      </a:pPr>
                      <a:r>
                        <a:rPr lang="da-DK" sz="1200"/>
                        <a:t>/misc</a:t>
                      </a:r>
                      <a:endParaRPr/>
                    </a:p>
                  </a:txBody>
                  <a:tcPr marL="34850" marR="34850" marT="17425" marB="17425" anchor="ctr"/>
                </a:tc>
                <a:tc>
                  <a:txBody>
                    <a:bodyPr/>
                    <a:lstStyle/>
                    <a:p>
                      <a:pPr marL="0" marR="0" lvl="0" indent="0" algn="l" rtl="0">
                        <a:spcBef>
                          <a:spcPts val="0"/>
                        </a:spcBef>
                        <a:spcAft>
                          <a:spcPts val="0"/>
                        </a:spcAft>
                        <a:buNone/>
                      </a:pPr>
                      <a:r>
                        <a:rPr lang="da-DK" sz="1200"/>
                        <a:t>For miscellaneous purposes.</a:t>
                      </a:r>
                      <a:endParaRPr/>
                    </a:p>
                  </a:txBody>
                  <a:tcPr marL="34850" marR="34850" marT="17425" marB="17425" anchor="ctr"/>
                </a:tc>
                <a:extLst>
                  <a:ext uri="{0D108BD9-81ED-4DB2-BD59-A6C34878D82A}">
                    <a16:rowId xmlns:a16="http://schemas.microsoft.com/office/drawing/2014/main" val="10009"/>
                  </a:ext>
                </a:extLst>
              </a:tr>
              <a:tr h="217750">
                <a:tc>
                  <a:txBody>
                    <a:bodyPr/>
                    <a:lstStyle/>
                    <a:p>
                      <a:pPr marL="0" marR="0" lvl="0" indent="0" algn="l" rtl="0">
                        <a:spcBef>
                          <a:spcPts val="0"/>
                        </a:spcBef>
                        <a:spcAft>
                          <a:spcPts val="0"/>
                        </a:spcAft>
                        <a:buNone/>
                      </a:pPr>
                      <a:r>
                        <a:rPr lang="da-DK" sz="1200"/>
                        <a:t>/mnt</a:t>
                      </a:r>
                      <a:endParaRPr/>
                    </a:p>
                  </a:txBody>
                  <a:tcPr marL="34850" marR="34850" marT="17425" marB="17425" anchor="ctr"/>
                </a:tc>
                <a:tc>
                  <a:txBody>
                    <a:bodyPr/>
                    <a:lstStyle/>
                    <a:p>
                      <a:pPr marL="0" marR="0" lvl="0" indent="0" algn="l" rtl="0">
                        <a:spcBef>
                          <a:spcPts val="0"/>
                        </a:spcBef>
                        <a:spcAft>
                          <a:spcPts val="0"/>
                        </a:spcAft>
                        <a:buNone/>
                      </a:pPr>
                      <a:r>
                        <a:rPr lang="da-DK" sz="1200"/>
                        <a:t>Standard mount point for external file systems, e.g. a CD-ROM or a digital camera.</a:t>
                      </a:r>
                      <a:endParaRPr/>
                    </a:p>
                  </a:txBody>
                  <a:tcPr marL="34850" marR="34850" marT="17425" marB="17425" anchor="ctr"/>
                </a:tc>
                <a:extLst>
                  <a:ext uri="{0D108BD9-81ED-4DB2-BD59-A6C34878D82A}">
                    <a16:rowId xmlns:a16="http://schemas.microsoft.com/office/drawing/2014/main" val="10010"/>
                  </a:ext>
                </a:extLst>
              </a:tr>
              <a:tr h="217750">
                <a:tc>
                  <a:txBody>
                    <a:bodyPr/>
                    <a:lstStyle/>
                    <a:p>
                      <a:pPr marL="0" marR="0" lvl="0" indent="0" algn="l" rtl="0">
                        <a:spcBef>
                          <a:spcPts val="0"/>
                        </a:spcBef>
                        <a:spcAft>
                          <a:spcPts val="0"/>
                        </a:spcAft>
                        <a:buNone/>
                      </a:pPr>
                      <a:r>
                        <a:rPr lang="da-DK" sz="1200"/>
                        <a:t>/net</a:t>
                      </a:r>
                      <a:endParaRPr/>
                    </a:p>
                  </a:txBody>
                  <a:tcPr marL="34850" marR="34850" marT="17425" marB="17425" anchor="ctr"/>
                </a:tc>
                <a:tc>
                  <a:txBody>
                    <a:bodyPr/>
                    <a:lstStyle/>
                    <a:p>
                      <a:pPr marL="0" marR="0" lvl="0" indent="0" algn="l" rtl="0">
                        <a:spcBef>
                          <a:spcPts val="0"/>
                        </a:spcBef>
                        <a:spcAft>
                          <a:spcPts val="0"/>
                        </a:spcAft>
                        <a:buNone/>
                      </a:pPr>
                      <a:r>
                        <a:rPr lang="da-DK" sz="1200"/>
                        <a:t>Standard mount point for entire remote file systems</a:t>
                      </a:r>
                      <a:endParaRPr/>
                    </a:p>
                  </a:txBody>
                  <a:tcPr marL="34850" marR="34850" marT="17425" marB="17425" anchor="ctr"/>
                </a:tc>
                <a:extLst>
                  <a:ext uri="{0D108BD9-81ED-4DB2-BD59-A6C34878D82A}">
                    <a16:rowId xmlns:a16="http://schemas.microsoft.com/office/drawing/2014/main" val="10011"/>
                  </a:ext>
                </a:extLst>
              </a:tr>
              <a:tr h="217750">
                <a:tc>
                  <a:txBody>
                    <a:bodyPr/>
                    <a:lstStyle/>
                    <a:p>
                      <a:pPr marL="0" marR="0" lvl="0" indent="0" algn="l" rtl="0">
                        <a:spcBef>
                          <a:spcPts val="0"/>
                        </a:spcBef>
                        <a:spcAft>
                          <a:spcPts val="0"/>
                        </a:spcAft>
                        <a:buNone/>
                      </a:pPr>
                      <a:r>
                        <a:rPr lang="da-DK" sz="1200"/>
                        <a:t>/opt</a:t>
                      </a:r>
                      <a:endParaRPr/>
                    </a:p>
                  </a:txBody>
                  <a:tcPr marL="34850" marR="34850" marT="17425" marB="17425" anchor="ctr"/>
                </a:tc>
                <a:tc>
                  <a:txBody>
                    <a:bodyPr/>
                    <a:lstStyle/>
                    <a:p>
                      <a:pPr marL="0" marR="0" lvl="0" indent="0" algn="l" rtl="0">
                        <a:spcBef>
                          <a:spcPts val="0"/>
                        </a:spcBef>
                        <a:spcAft>
                          <a:spcPts val="0"/>
                        </a:spcAft>
                        <a:buNone/>
                      </a:pPr>
                      <a:r>
                        <a:rPr lang="da-DK" sz="1200" b="1"/>
                        <a:t>Typically contains extra and third party software.</a:t>
                      </a:r>
                      <a:endParaRPr/>
                    </a:p>
                  </a:txBody>
                  <a:tcPr marL="34850" marR="34850" marT="17425" marB="17425" anchor="ctr"/>
                </a:tc>
                <a:extLst>
                  <a:ext uri="{0D108BD9-81ED-4DB2-BD59-A6C34878D82A}">
                    <a16:rowId xmlns:a16="http://schemas.microsoft.com/office/drawing/2014/main" val="10012"/>
                  </a:ext>
                </a:extLst>
              </a:tr>
              <a:tr h="583525">
                <a:tc>
                  <a:txBody>
                    <a:bodyPr/>
                    <a:lstStyle/>
                    <a:p>
                      <a:pPr marL="0" marR="0" lvl="0" indent="0" algn="l" rtl="0">
                        <a:spcBef>
                          <a:spcPts val="0"/>
                        </a:spcBef>
                        <a:spcAft>
                          <a:spcPts val="0"/>
                        </a:spcAft>
                        <a:buNone/>
                      </a:pPr>
                      <a:r>
                        <a:rPr lang="da-DK" sz="1200"/>
                        <a:t>/proc</a:t>
                      </a:r>
                      <a:endParaRPr/>
                    </a:p>
                  </a:txBody>
                  <a:tcPr marL="34850" marR="34850" marT="17425" marB="17425" anchor="ctr"/>
                </a:tc>
                <a:tc>
                  <a:txBody>
                    <a:bodyPr/>
                    <a:lstStyle/>
                    <a:p>
                      <a:pPr marL="0" marR="0" lvl="0" indent="0" algn="l" rtl="0">
                        <a:spcBef>
                          <a:spcPts val="0"/>
                        </a:spcBef>
                        <a:spcAft>
                          <a:spcPts val="0"/>
                        </a:spcAft>
                        <a:buNone/>
                      </a:pPr>
                      <a:r>
                        <a:rPr lang="da-DK" sz="1200"/>
                        <a:t>A virtual file system containing information about system resources. More information about the meaning of the files in proc is obtained by entering the command man proc in a terminal window. The file proc.txt discusses the virtual file system in detail.</a:t>
                      </a:r>
                      <a:endParaRPr/>
                    </a:p>
                  </a:txBody>
                  <a:tcPr marL="34850" marR="34850" marT="17425" marB="17425" anchor="ctr"/>
                </a:tc>
                <a:extLst>
                  <a:ext uri="{0D108BD9-81ED-4DB2-BD59-A6C34878D82A}">
                    <a16:rowId xmlns:a16="http://schemas.microsoft.com/office/drawing/2014/main" val="10013"/>
                  </a:ext>
                </a:extLst>
              </a:tr>
              <a:tr h="400650">
                <a:tc>
                  <a:txBody>
                    <a:bodyPr/>
                    <a:lstStyle/>
                    <a:p>
                      <a:pPr marL="0" marR="0" lvl="0" indent="0" algn="l" rtl="0">
                        <a:spcBef>
                          <a:spcPts val="0"/>
                        </a:spcBef>
                        <a:spcAft>
                          <a:spcPts val="0"/>
                        </a:spcAft>
                        <a:buNone/>
                      </a:pPr>
                      <a:r>
                        <a:rPr lang="da-DK" sz="1200"/>
                        <a:t>/root</a:t>
                      </a:r>
                      <a:endParaRPr/>
                    </a:p>
                  </a:txBody>
                  <a:tcPr marL="34850" marR="34850" marT="17425" marB="17425" anchor="ctr"/>
                </a:tc>
                <a:tc>
                  <a:txBody>
                    <a:bodyPr/>
                    <a:lstStyle/>
                    <a:p>
                      <a:pPr marL="0" marR="0" lvl="0" indent="0" algn="l" rtl="0">
                        <a:spcBef>
                          <a:spcPts val="0"/>
                        </a:spcBef>
                        <a:spcAft>
                          <a:spcPts val="0"/>
                        </a:spcAft>
                        <a:buNone/>
                      </a:pPr>
                      <a:r>
                        <a:rPr lang="da-DK" sz="1200" b="1"/>
                        <a:t>The administrative user's home directory</a:t>
                      </a:r>
                      <a:r>
                        <a:rPr lang="da-DK" sz="1200"/>
                        <a:t>. Mind the difference between </a:t>
                      </a:r>
                      <a:r>
                        <a:rPr lang="da-DK" sz="1200" b="1" u="none">
                          <a:solidFill>
                            <a:srgbClr val="FF0000"/>
                          </a:solidFill>
                        </a:rPr>
                        <a:t>/</a:t>
                      </a:r>
                      <a:r>
                        <a:rPr lang="da-DK" sz="1200"/>
                        <a:t>, the root directory and </a:t>
                      </a:r>
                      <a:r>
                        <a:rPr lang="da-DK" sz="1200" b="1" u="none">
                          <a:solidFill>
                            <a:srgbClr val="FF0000"/>
                          </a:solidFill>
                        </a:rPr>
                        <a:t>/root</a:t>
                      </a:r>
                      <a:r>
                        <a:rPr lang="da-DK" sz="1200"/>
                        <a:t>, the home directory of the root user.</a:t>
                      </a:r>
                      <a:endParaRPr/>
                    </a:p>
                  </a:txBody>
                  <a:tcPr marL="34850" marR="34850" marT="17425" marB="17425" anchor="ctr"/>
                </a:tc>
                <a:extLst>
                  <a:ext uri="{0D108BD9-81ED-4DB2-BD59-A6C34878D82A}">
                    <a16:rowId xmlns:a16="http://schemas.microsoft.com/office/drawing/2014/main" val="10014"/>
                  </a:ext>
                </a:extLst>
              </a:tr>
              <a:tr h="217750">
                <a:tc>
                  <a:txBody>
                    <a:bodyPr/>
                    <a:lstStyle/>
                    <a:p>
                      <a:pPr marL="0" marR="0" lvl="0" indent="0" algn="l" rtl="0">
                        <a:spcBef>
                          <a:spcPts val="0"/>
                        </a:spcBef>
                        <a:spcAft>
                          <a:spcPts val="0"/>
                        </a:spcAft>
                        <a:buNone/>
                      </a:pPr>
                      <a:r>
                        <a:rPr lang="da-DK" sz="1200"/>
                        <a:t>/sbin</a:t>
                      </a:r>
                      <a:endParaRPr/>
                    </a:p>
                  </a:txBody>
                  <a:tcPr marL="34850" marR="34850" marT="17425" marB="17425" anchor="ctr"/>
                </a:tc>
                <a:tc>
                  <a:txBody>
                    <a:bodyPr/>
                    <a:lstStyle/>
                    <a:p>
                      <a:pPr marL="0" marR="0" lvl="0" indent="0" algn="l" rtl="0">
                        <a:spcBef>
                          <a:spcPts val="0"/>
                        </a:spcBef>
                        <a:spcAft>
                          <a:spcPts val="0"/>
                        </a:spcAft>
                        <a:buNone/>
                      </a:pPr>
                      <a:r>
                        <a:rPr lang="da-DK" sz="1200"/>
                        <a:t>Programs for use by the system and the system administrator.</a:t>
                      </a:r>
                      <a:endParaRPr/>
                    </a:p>
                  </a:txBody>
                  <a:tcPr marL="34850" marR="34850" marT="17425" marB="17425" anchor="ctr"/>
                </a:tc>
                <a:extLst>
                  <a:ext uri="{0D108BD9-81ED-4DB2-BD59-A6C34878D82A}">
                    <a16:rowId xmlns:a16="http://schemas.microsoft.com/office/drawing/2014/main" val="10015"/>
                  </a:ext>
                </a:extLst>
              </a:tr>
              <a:tr h="217750">
                <a:tc>
                  <a:txBody>
                    <a:bodyPr/>
                    <a:lstStyle/>
                    <a:p>
                      <a:pPr marL="0" marR="0" lvl="0" indent="0" algn="l" rtl="0">
                        <a:spcBef>
                          <a:spcPts val="0"/>
                        </a:spcBef>
                        <a:spcAft>
                          <a:spcPts val="0"/>
                        </a:spcAft>
                        <a:buNone/>
                      </a:pPr>
                      <a:r>
                        <a:rPr lang="da-DK" sz="1200"/>
                        <a:t>/tmp</a:t>
                      </a:r>
                      <a:endParaRPr/>
                    </a:p>
                  </a:txBody>
                  <a:tcPr marL="34850" marR="34850" marT="17425" marB="17425" anchor="ctr"/>
                </a:tc>
                <a:tc>
                  <a:txBody>
                    <a:bodyPr/>
                    <a:lstStyle/>
                    <a:p>
                      <a:pPr marL="0" marR="0" lvl="0" indent="0" algn="l" rtl="0">
                        <a:spcBef>
                          <a:spcPts val="0"/>
                        </a:spcBef>
                        <a:spcAft>
                          <a:spcPts val="0"/>
                        </a:spcAft>
                        <a:buNone/>
                      </a:pPr>
                      <a:r>
                        <a:rPr lang="da-DK" sz="1200"/>
                        <a:t>Temporary space for use by the system, cleaned upon reboot, so don't use this for saving any work!</a:t>
                      </a:r>
                      <a:endParaRPr/>
                    </a:p>
                  </a:txBody>
                  <a:tcPr marL="34850" marR="34850" marT="17425" marB="17425" anchor="ctr"/>
                </a:tc>
                <a:extLst>
                  <a:ext uri="{0D108BD9-81ED-4DB2-BD59-A6C34878D82A}">
                    <a16:rowId xmlns:a16="http://schemas.microsoft.com/office/drawing/2014/main" val="10016"/>
                  </a:ext>
                </a:extLst>
              </a:tr>
              <a:tr h="217750">
                <a:tc>
                  <a:txBody>
                    <a:bodyPr/>
                    <a:lstStyle/>
                    <a:p>
                      <a:pPr marL="0" marR="0" lvl="0" indent="0" algn="l" rtl="0">
                        <a:spcBef>
                          <a:spcPts val="0"/>
                        </a:spcBef>
                        <a:spcAft>
                          <a:spcPts val="0"/>
                        </a:spcAft>
                        <a:buNone/>
                      </a:pPr>
                      <a:r>
                        <a:rPr lang="da-DK" sz="1200"/>
                        <a:t>/usr</a:t>
                      </a:r>
                      <a:endParaRPr/>
                    </a:p>
                  </a:txBody>
                  <a:tcPr marL="34850" marR="34850" marT="17425" marB="17425" anchor="ctr"/>
                </a:tc>
                <a:tc>
                  <a:txBody>
                    <a:bodyPr/>
                    <a:lstStyle/>
                    <a:p>
                      <a:pPr marL="0" marR="0" lvl="0" indent="0" algn="l" rtl="0">
                        <a:spcBef>
                          <a:spcPts val="0"/>
                        </a:spcBef>
                        <a:spcAft>
                          <a:spcPts val="0"/>
                        </a:spcAft>
                        <a:buNone/>
                      </a:pPr>
                      <a:r>
                        <a:rPr lang="da-DK" sz="1200"/>
                        <a:t>Programs, libraries, documentation etc. for all user-related programs.</a:t>
                      </a:r>
                      <a:endParaRPr/>
                    </a:p>
                  </a:txBody>
                  <a:tcPr marL="34850" marR="34850" marT="17425" marB="17425" anchor="ctr"/>
                </a:tc>
                <a:extLst>
                  <a:ext uri="{0D108BD9-81ED-4DB2-BD59-A6C34878D82A}">
                    <a16:rowId xmlns:a16="http://schemas.microsoft.com/office/drawing/2014/main" val="10017"/>
                  </a:ext>
                </a:extLst>
              </a:tr>
              <a:tr h="435875">
                <a:tc>
                  <a:txBody>
                    <a:bodyPr/>
                    <a:lstStyle/>
                    <a:p>
                      <a:pPr marL="0" marR="0" lvl="0" indent="0" algn="l" rtl="0">
                        <a:spcBef>
                          <a:spcPts val="0"/>
                        </a:spcBef>
                        <a:spcAft>
                          <a:spcPts val="0"/>
                        </a:spcAft>
                        <a:buNone/>
                      </a:pPr>
                      <a:r>
                        <a:rPr lang="da-DK" sz="1200"/>
                        <a:t>/var</a:t>
                      </a:r>
                      <a:endParaRPr/>
                    </a:p>
                  </a:txBody>
                  <a:tcPr marL="34850" marR="34850" marT="17425" marB="17425" anchor="ctr"/>
                </a:tc>
                <a:tc>
                  <a:txBody>
                    <a:bodyPr/>
                    <a:lstStyle/>
                    <a:p>
                      <a:pPr marL="0" marR="0" lvl="0" indent="0" algn="l" rtl="0">
                        <a:spcBef>
                          <a:spcPts val="0"/>
                        </a:spcBef>
                        <a:spcAft>
                          <a:spcPts val="0"/>
                        </a:spcAft>
                        <a:buNone/>
                      </a:pPr>
                      <a:r>
                        <a:rPr lang="da-DK" sz="1200"/>
                        <a:t>Storage for all variable files and temporary files created by users, such as log files, the mail queue, the print spooler area, space for temporary storage of files downloaded from the Internet, or to keep an image of a CD before burning it.</a:t>
                      </a:r>
                      <a:endParaRPr/>
                    </a:p>
                  </a:txBody>
                  <a:tcPr marL="34850" marR="34850" marT="17425" marB="17425" anchor="ctr"/>
                </a:tc>
                <a:extLst>
                  <a:ext uri="{0D108BD9-81ED-4DB2-BD59-A6C34878D82A}">
                    <a16:rowId xmlns:a16="http://schemas.microsoft.com/office/drawing/2014/main" val="10018"/>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Nano Editor</a:t>
            </a:r>
            <a:endParaRPr sz="2485" b="1" i="0" u="none" strike="noStrike" cap="none">
              <a:solidFill>
                <a:srgbClr val="FBB040"/>
              </a:solidFill>
              <a:latin typeface="Verdana"/>
              <a:ea typeface="Verdana"/>
              <a:cs typeface="Verdana"/>
              <a:sym typeface="Verdana"/>
            </a:endParaRPr>
          </a:p>
        </p:txBody>
      </p:sp>
      <p:sp>
        <p:nvSpPr>
          <p:cNvPr id="292" name="Google Shape;292;p42"/>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nano is a text editor for Unix-like computing systems or operating environments using a command line interface. </a:t>
            </a:r>
            <a:endParaRPr sz="1795" b="0" i="0" u="none" strike="noStrike" cap="none">
              <a:solidFill>
                <a:srgbClr val="00163B"/>
              </a:solidFill>
              <a:latin typeface="Verdana"/>
              <a:ea typeface="Verdana"/>
              <a:cs typeface="Verdana"/>
              <a:sym typeface="Verdana"/>
            </a:endParaRPr>
          </a:p>
          <a:p>
            <a:pPr marL="0" marR="0" lvl="0" indent="0" algn="l" rtl="0">
              <a:spcBef>
                <a:spcPts val="0"/>
              </a:spcBef>
              <a:spcAft>
                <a:spcPts val="0"/>
              </a:spcAft>
              <a:buClr>
                <a:srgbClr val="FBB040"/>
              </a:buClr>
              <a:buFont typeface="Noto Sans Symbols"/>
              <a:buNone/>
            </a:pPr>
            <a:endParaRPr/>
          </a:p>
          <a:p>
            <a:pPr marL="0" marR="0" lvl="0" indent="0" algn="l" rtl="0">
              <a:spcBef>
                <a:spcPts val="0"/>
              </a:spcBef>
              <a:spcAft>
                <a:spcPts val="0"/>
              </a:spcAft>
              <a:buClr>
                <a:srgbClr val="FBB040"/>
              </a:buClr>
              <a:buFont typeface="Noto Sans Symbols"/>
              <a:buNone/>
            </a:pPr>
            <a:r>
              <a:rPr lang="da-DK"/>
              <a:t>It can be a little tricky to use at first.</a:t>
            </a:r>
            <a:endParaRPr/>
          </a:p>
          <a:p>
            <a:pPr marL="0" marR="0" lvl="0" indent="0" algn="l" rtl="0">
              <a:spcBef>
                <a:spcPts val="0"/>
              </a:spcBef>
              <a:spcAft>
                <a:spcPts val="0"/>
              </a:spcAft>
              <a:buClr>
                <a:srgbClr val="FBB040"/>
              </a:buClr>
              <a:buFont typeface="Noto Sans Symbols"/>
              <a:buNone/>
            </a:pPr>
            <a:r>
              <a:rPr lang="da-DK"/>
              <a:t>Go here for a quick introduction: </a:t>
            </a:r>
            <a:r>
              <a:rPr lang="da-DK" sz="1800" u="sng">
                <a:solidFill>
                  <a:schemeClr val="hlink"/>
                </a:solidFill>
                <a:latin typeface="Arial"/>
                <a:ea typeface="Arial"/>
                <a:cs typeface="Arial"/>
                <a:sym typeface="Arial"/>
                <a:hlinkClick r:id="rId3"/>
              </a:rPr>
              <a:t>how to nano</a:t>
            </a:r>
            <a:endParaRPr sz="1800"/>
          </a:p>
          <a:p>
            <a:pPr marL="0" marR="0" lvl="0" indent="0" algn="l" rtl="0">
              <a:spcBef>
                <a:spcPts val="359"/>
              </a:spcBef>
              <a:spcAft>
                <a:spcPts val="0"/>
              </a:spcAft>
              <a:buClr>
                <a:srgbClr val="FBB040"/>
              </a:buClr>
              <a:buFont typeface="Noto Sans Symbols"/>
              <a:buNone/>
            </a:pPr>
            <a:endParaRPr/>
          </a:p>
          <a:p>
            <a:pPr marL="0" marR="0" lvl="0" indent="0" algn="l" rtl="0">
              <a:spcBef>
                <a:spcPts val="359"/>
              </a:spcBef>
              <a:spcAft>
                <a:spcPts val="0"/>
              </a:spcAft>
              <a:buClr>
                <a:srgbClr val="FBB040"/>
              </a:buClr>
              <a:buFont typeface="Noto Sans Symbols"/>
              <a:buNone/>
            </a:pPr>
            <a:r>
              <a:rPr lang="da-DK"/>
              <a:t>Basic commands:</a:t>
            </a:r>
            <a:endParaRPr/>
          </a:p>
          <a:p>
            <a:pPr marL="457200" marR="0" lvl="0" indent="-342582" algn="l" rtl="0">
              <a:lnSpc>
                <a:spcPct val="100000"/>
              </a:lnSpc>
              <a:spcBef>
                <a:spcPts val="359"/>
              </a:spcBef>
              <a:spcAft>
                <a:spcPts val="0"/>
              </a:spcAft>
              <a:buSzPts val="1795"/>
              <a:buChar char="-"/>
            </a:pPr>
            <a:r>
              <a:rPr lang="da-DK"/>
              <a:t>Open text file in nano: </a:t>
            </a:r>
            <a:endParaRPr/>
          </a:p>
          <a:p>
            <a:pPr marL="914400" marR="0" lvl="1" indent="-316293" algn="l" rtl="0">
              <a:lnSpc>
                <a:spcPct val="100000"/>
              </a:lnSpc>
              <a:spcBef>
                <a:spcPts val="0"/>
              </a:spcBef>
              <a:spcAft>
                <a:spcPts val="0"/>
              </a:spcAft>
              <a:buSzPts val="1381"/>
              <a:buChar char="-"/>
            </a:pPr>
            <a:r>
              <a:rPr lang="da-DK">
                <a:latin typeface="Courier New"/>
                <a:ea typeface="Courier New"/>
                <a:cs typeface="Courier New"/>
                <a:sym typeface="Courier New"/>
              </a:rPr>
              <a:t>nano /path/to/filename</a:t>
            </a:r>
            <a:endParaRPr>
              <a:latin typeface="Courier New"/>
              <a:ea typeface="Courier New"/>
              <a:cs typeface="Courier New"/>
              <a:sym typeface="Courier New"/>
            </a:endParaRPr>
          </a:p>
          <a:p>
            <a:pPr marL="457200" marR="0" lvl="0" indent="-342582" algn="l" rtl="0">
              <a:lnSpc>
                <a:spcPct val="100000"/>
              </a:lnSpc>
              <a:spcBef>
                <a:spcPts val="0"/>
              </a:spcBef>
              <a:spcAft>
                <a:spcPts val="0"/>
              </a:spcAft>
              <a:buSzPts val="1795"/>
              <a:buChar char="-"/>
            </a:pPr>
            <a:r>
              <a:rPr lang="da-DK"/>
              <a:t>Ctrl + G: </a:t>
            </a:r>
            <a:endParaRPr/>
          </a:p>
          <a:p>
            <a:pPr marL="914400" marR="0" lvl="1" indent="-316293" algn="l" rtl="0">
              <a:lnSpc>
                <a:spcPct val="100000"/>
              </a:lnSpc>
              <a:spcBef>
                <a:spcPts val="0"/>
              </a:spcBef>
              <a:spcAft>
                <a:spcPts val="0"/>
              </a:spcAft>
              <a:buSzPts val="1381"/>
              <a:buChar char="-"/>
            </a:pPr>
            <a:r>
              <a:rPr lang="da-DK"/>
              <a:t>Help menu</a:t>
            </a:r>
            <a:endParaRPr/>
          </a:p>
          <a:p>
            <a:pPr marL="457200" marR="0" lvl="0" indent="-342582" algn="l" rtl="0">
              <a:lnSpc>
                <a:spcPct val="100000"/>
              </a:lnSpc>
              <a:spcBef>
                <a:spcPts val="0"/>
              </a:spcBef>
              <a:spcAft>
                <a:spcPts val="0"/>
              </a:spcAft>
              <a:buSzPts val="1795"/>
              <a:buChar char="-"/>
            </a:pPr>
            <a:r>
              <a:rPr lang="da-DK"/>
              <a:t>Ctrl + O:</a:t>
            </a:r>
            <a:endParaRPr/>
          </a:p>
          <a:p>
            <a:pPr marL="914400" marR="0" lvl="1" indent="-316293" algn="l" rtl="0">
              <a:lnSpc>
                <a:spcPct val="100000"/>
              </a:lnSpc>
              <a:spcBef>
                <a:spcPts val="0"/>
              </a:spcBef>
              <a:spcAft>
                <a:spcPts val="0"/>
              </a:spcAft>
              <a:buSzPts val="1381"/>
              <a:buChar char="-"/>
            </a:pPr>
            <a:r>
              <a:rPr lang="da-DK"/>
              <a:t>save and exit nano</a:t>
            </a:r>
            <a:endParaRPr/>
          </a:p>
          <a:p>
            <a:pPr marL="457200" marR="0" lvl="0" indent="-342582" algn="l" rtl="0">
              <a:lnSpc>
                <a:spcPct val="100000"/>
              </a:lnSpc>
              <a:spcBef>
                <a:spcPts val="0"/>
              </a:spcBef>
              <a:spcAft>
                <a:spcPts val="0"/>
              </a:spcAft>
              <a:buSzPts val="1795"/>
              <a:buChar char="-"/>
            </a:pPr>
            <a:r>
              <a:rPr lang="da-DK"/>
              <a:t>Ctrl + X</a:t>
            </a:r>
            <a:endParaRPr/>
          </a:p>
          <a:p>
            <a:pPr marL="914400" marR="0" lvl="1" indent="-316293" algn="l" rtl="0">
              <a:lnSpc>
                <a:spcPct val="100000"/>
              </a:lnSpc>
              <a:spcBef>
                <a:spcPts val="0"/>
              </a:spcBef>
              <a:spcAft>
                <a:spcPts val="0"/>
              </a:spcAft>
              <a:buSzPts val="1381"/>
              <a:buChar char="-"/>
            </a:pPr>
            <a:r>
              <a:rPr lang="da-DK"/>
              <a:t>exit current operation</a:t>
            </a:r>
            <a:endParaRPr/>
          </a:p>
          <a:p>
            <a:pPr marL="0" marR="0" lvl="0" indent="0" algn="l" rtl="0">
              <a:lnSpc>
                <a:spcPct val="100000"/>
              </a:lnSpc>
              <a:spcBef>
                <a:spcPts val="359"/>
              </a:spcBef>
              <a:spcAft>
                <a:spcPts val="0"/>
              </a:spcAft>
              <a:buNone/>
            </a:pPr>
            <a:endParaRPr/>
          </a:p>
        </p:txBody>
      </p:sp>
      <p:pic>
        <p:nvPicPr>
          <p:cNvPr id="293" name="Google Shape;293;p42" descr="02 default screen"/>
          <p:cNvPicPr preferRelativeResize="0"/>
          <p:nvPr/>
        </p:nvPicPr>
        <p:blipFill>
          <a:blip r:embed="rId4">
            <a:alphaModFix/>
          </a:blip>
          <a:stretch>
            <a:fillRect/>
          </a:stretch>
        </p:blipFill>
        <p:spPr>
          <a:xfrm>
            <a:off x="4088200" y="3110075"/>
            <a:ext cx="4937074" cy="3571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Operativ systemets opgaver</a:t>
            </a:r>
            <a:endParaRPr sz="2485" b="0" i="0" u="none" strike="noStrike" cap="none" dirty="0">
              <a:solidFill>
                <a:srgbClr val="FBB040"/>
              </a:solidFill>
              <a:latin typeface="Verdana"/>
              <a:ea typeface="Verdana"/>
              <a:cs typeface="Verdana"/>
              <a:sym typeface="Verdana"/>
            </a:endParaRPr>
          </a:p>
        </p:txBody>
      </p:sp>
    </p:spTree>
    <p:extLst>
      <p:ext uri="{BB962C8B-B14F-4D97-AF65-F5344CB8AC3E}">
        <p14:creationId xmlns:p14="http://schemas.microsoft.com/office/powerpoint/2010/main" val="3285636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dirty="0">
                <a:solidFill>
                  <a:srgbClr val="FBB040"/>
                </a:solidFill>
                <a:latin typeface="Verdana"/>
                <a:ea typeface="Verdana"/>
                <a:cs typeface="Verdana"/>
                <a:sym typeface="Verdana"/>
              </a:rPr>
              <a:t>Operating systems I</a:t>
            </a:r>
            <a:endParaRPr sz="2485" b="1" i="0" u="none" strike="noStrike" cap="none" dirty="0">
              <a:solidFill>
                <a:srgbClr val="FBB040"/>
              </a:solidFill>
              <a:latin typeface="Verdana"/>
              <a:ea typeface="Verdana"/>
              <a:cs typeface="Verdana"/>
              <a:sym typeface="Verdana"/>
            </a:endParaRPr>
          </a:p>
        </p:txBody>
      </p:sp>
      <p:sp>
        <p:nvSpPr>
          <p:cNvPr id="112" name="Google Shape;112;p16"/>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795" b="0" i="0" u="none" strike="noStrike" cap="none" dirty="0">
                <a:solidFill>
                  <a:srgbClr val="00163B"/>
                </a:solidFill>
                <a:latin typeface="Verdana"/>
                <a:ea typeface="Verdana"/>
                <a:cs typeface="Verdana"/>
                <a:sym typeface="Verdana"/>
              </a:rPr>
              <a:t>Computer system </a:t>
            </a:r>
            <a:r>
              <a:rPr lang="da-DK" sz="1795" b="0" i="0" u="none" strike="noStrike" cap="none" dirty="0" err="1">
                <a:solidFill>
                  <a:srgbClr val="00163B"/>
                </a:solidFill>
                <a:latin typeface="Verdana"/>
                <a:ea typeface="Verdana"/>
                <a:cs typeface="Verdana"/>
                <a:sym typeface="Verdana"/>
              </a:rPr>
              <a:t>can</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be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divided</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into</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four</a:t>
            </a:r>
            <a:r>
              <a:rPr lang="da-DK" sz="1795" b="0" i="0" u="none" strike="noStrike" cap="none" dirty="0">
                <a:solidFill>
                  <a:srgbClr val="00163B"/>
                </a:solidFill>
                <a:latin typeface="Verdana"/>
                <a:ea typeface="Verdana"/>
                <a:cs typeface="Verdana"/>
                <a:sym typeface="Verdana"/>
              </a:rPr>
              <a:t> components</a:t>
            </a:r>
            <a:endParaRPr dirty="0"/>
          </a:p>
          <a:p>
            <a:pPr marL="257222" marR="0" lvl="0" indent="-257222" algn="l" rtl="0">
              <a:spcBef>
                <a:spcPts val="359"/>
              </a:spcBef>
              <a:spcAft>
                <a:spcPts val="0"/>
              </a:spcAft>
              <a:buClr>
                <a:srgbClr val="FBB040"/>
              </a:buClr>
              <a:buSzPts val="1795"/>
              <a:buFont typeface="Noto Sans Symbols"/>
              <a:buChar char="▪"/>
            </a:pPr>
            <a:r>
              <a:rPr lang="da-DK" sz="1795" b="1" i="0" u="none" strike="noStrike" cap="none" dirty="0">
                <a:solidFill>
                  <a:srgbClr val="00163B"/>
                </a:solidFill>
                <a:latin typeface="Verdana"/>
                <a:ea typeface="Verdana"/>
                <a:cs typeface="Verdana"/>
                <a:sym typeface="Verdana"/>
              </a:rPr>
              <a:t>Hardware</a:t>
            </a:r>
            <a:r>
              <a:rPr lang="da-DK" sz="1795" b="0" i="0" u="none" strike="noStrike" cap="none" dirty="0">
                <a:solidFill>
                  <a:srgbClr val="00163B"/>
                </a:solidFill>
                <a:latin typeface="Verdana"/>
                <a:ea typeface="Verdana"/>
                <a:cs typeface="Verdana"/>
                <a:sym typeface="Verdana"/>
              </a:rPr>
              <a:t> – provides basic </a:t>
            </a:r>
            <a:r>
              <a:rPr lang="da-DK" sz="1795" b="0" i="0" u="none" strike="noStrike" cap="none" dirty="0" err="1">
                <a:solidFill>
                  <a:srgbClr val="00163B"/>
                </a:solidFill>
                <a:latin typeface="Verdana"/>
                <a:ea typeface="Verdana"/>
                <a:cs typeface="Verdana"/>
                <a:sym typeface="Verdana"/>
              </a:rPr>
              <a:t>computing</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resources</a:t>
            </a:r>
            <a:endParaRPr dirty="0"/>
          </a:p>
          <a:p>
            <a:pPr marL="557314" marR="0" lvl="1" indent="-214414" algn="l" rtl="0">
              <a:spcBef>
                <a:spcPts val="276"/>
              </a:spcBef>
              <a:spcAft>
                <a:spcPts val="0"/>
              </a:spcAft>
              <a:buClr>
                <a:srgbClr val="FBB040"/>
              </a:buClr>
              <a:buSzPts val="1381"/>
              <a:buFont typeface="Noto Sans Symbols"/>
              <a:buChar char="▪"/>
            </a:pPr>
            <a:r>
              <a:rPr lang="da-DK" sz="1381" b="0" i="0" u="none" strike="noStrike" cap="none" dirty="0">
                <a:solidFill>
                  <a:srgbClr val="00163B"/>
                </a:solidFill>
                <a:latin typeface="Verdana"/>
                <a:ea typeface="Verdana"/>
                <a:cs typeface="Verdana"/>
                <a:sym typeface="Verdana"/>
              </a:rPr>
              <a:t>CPU, </a:t>
            </a:r>
            <a:r>
              <a:rPr lang="da-DK" sz="1381" b="0" i="0" u="none" strike="noStrike" cap="none" dirty="0" err="1">
                <a:solidFill>
                  <a:srgbClr val="00163B"/>
                </a:solidFill>
                <a:latin typeface="Verdana"/>
                <a:ea typeface="Verdana"/>
                <a:cs typeface="Verdana"/>
                <a:sym typeface="Verdana"/>
              </a:rPr>
              <a:t>memory</a:t>
            </a:r>
            <a:r>
              <a:rPr lang="da-DK" sz="1381" b="0" i="0" u="none" strike="noStrike" cap="none" dirty="0">
                <a:solidFill>
                  <a:srgbClr val="00163B"/>
                </a:solidFill>
                <a:latin typeface="Verdana"/>
                <a:ea typeface="Verdana"/>
                <a:cs typeface="Verdana"/>
                <a:sym typeface="Verdana"/>
              </a:rPr>
              <a:t>, I/O </a:t>
            </a:r>
            <a:r>
              <a:rPr lang="da-DK" sz="1381" b="0" i="0" u="none" strike="noStrike" cap="none" dirty="0" err="1">
                <a:solidFill>
                  <a:srgbClr val="00163B"/>
                </a:solidFill>
                <a:latin typeface="Verdana"/>
                <a:ea typeface="Verdana"/>
                <a:cs typeface="Verdana"/>
                <a:sym typeface="Verdana"/>
              </a:rPr>
              <a:t>devices</a:t>
            </a:r>
            <a:endParaRPr dirty="0"/>
          </a:p>
          <a:p>
            <a:pPr marL="257222" marR="0" lvl="0" indent="-257222" algn="l" rtl="0">
              <a:spcBef>
                <a:spcPts val="359"/>
              </a:spcBef>
              <a:spcAft>
                <a:spcPts val="0"/>
              </a:spcAft>
              <a:buClr>
                <a:srgbClr val="FBB040"/>
              </a:buClr>
              <a:buSzPts val="1795"/>
              <a:buFont typeface="Noto Sans Symbols"/>
              <a:buChar char="▪"/>
            </a:pPr>
            <a:r>
              <a:rPr lang="da-DK" sz="1795" b="1" i="0" u="none" strike="noStrike" cap="none" dirty="0">
                <a:solidFill>
                  <a:srgbClr val="00163B"/>
                </a:solidFill>
                <a:latin typeface="Verdana"/>
                <a:ea typeface="Verdana"/>
                <a:cs typeface="Verdana"/>
                <a:sym typeface="Verdana"/>
              </a:rPr>
              <a:t>Operating system</a:t>
            </a:r>
            <a:endParaRPr dirty="0"/>
          </a:p>
          <a:p>
            <a:pPr marL="557314" marR="0" lvl="1" indent="-214414" algn="l" rtl="0">
              <a:spcBef>
                <a:spcPts val="276"/>
              </a:spcBef>
              <a:spcAft>
                <a:spcPts val="0"/>
              </a:spcAft>
              <a:buClr>
                <a:srgbClr val="FBB040"/>
              </a:buClr>
              <a:buSzPts val="1381"/>
              <a:buFont typeface="Noto Sans Symbols"/>
              <a:buChar char="▪"/>
            </a:pPr>
            <a:r>
              <a:rPr lang="da-DK" sz="1381" b="0" i="0" u="none" strike="noStrike" cap="none" dirty="0">
                <a:solidFill>
                  <a:srgbClr val="00163B"/>
                </a:solidFill>
                <a:latin typeface="Verdana"/>
                <a:ea typeface="Verdana"/>
                <a:cs typeface="Verdana"/>
                <a:sym typeface="Verdana"/>
              </a:rPr>
              <a:t>Controls and </a:t>
            </a:r>
            <a:r>
              <a:rPr lang="da-DK" sz="1381" b="0" i="0" u="none" strike="noStrike" cap="none" dirty="0" err="1">
                <a:solidFill>
                  <a:srgbClr val="00163B"/>
                </a:solidFill>
                <a:latin typeface="Verdana"/>
                <a:ea typeface="Verdana"/>
                <a:cs typeface="Verdana"/>
                <a:sym typeface="Verdana"/>
              </a:rPr>
              <a:t>coordinates</a:t>
            </a:r>
            <a:r>
              <a:rPr lang="da-DK" sz="1381" b="0" i="0" u="none" strike="noStrike" cap="none" dirty="0">
                <a:solidFill>
                  <a:srgbClr val="00163B"/>
                </a:solidFill>
                <a:latin typeface="Verdana"/>
                <a:ea typeface="Verdana"/>
                <a:cs typeface="Verdana"/>
                <a:sym typeface="Verdana"/>
              </a:rPr>
              <a:t> </a:t>
            </a:r>
            <a:r>
              <a:rPr lang="da-DK" sz="1381" b="0" i="0" u="none" strike="noStrike" cap="none" dirty="0" err="1">
                <a:solidFill>
                  <a:srgbClr val="00163B"/>
                </a:solidFill>
                <a:latin typeface="Verdana"/>
                <a:ea typeface="Verdana"/>
                <a:cs typeface="Verdana"/>
                <a:sym typeface="Verdana"/>
              </a:rPr>
              <a:t>use</a:t>
            </a:r>
            <a:r>
              <a:rPr lang="da-DK" sz="1381" b="0" i="0" u="none" strike="noStrike" cap="none" dirty="0">
                <a:solidFill>
                  <a:srgbClr val="00163B"/>
                </a:solidFill>
                <a:latin typeface="Verdana"/>
                <a:ea typeface="Verdana"/>
                <a:cs typeface="Verdana"/>
                <a:sym typeface="Verdana"/>
              </a:rPr>
              <a:t> of hardware </a:t>
            </a:r>
            <a:r>
              <a:rPr lang="da-DK" sz="1381" b="0" i="0" u="none" strike="noStrike" cap="none" dirty="0" err="1">
                <a:solidFill>
                  <a:srgbClr val="00163B"/>
                </a:solidFill>
                <a:latin typeface="Verdana"/>
                <a:ea typeface="Verdana"/>
                <a:cs typeface="Verdana"/>
                <a:sym typeface="Verdana"/>
              </a:rPr>
              <a:t>among</a:t>
            </a:r>
            <a:r>
              <a:rPr lang="da-DK" sz="1381" b="0" i="0" u="none" strike="noStrike" cap="none" dirty="0">
                <a:solidFill>
                  <a:srgbClr val="00163B"/>
                </a:solidFill>
                <a:latin typeface="Verdana"/>
                <a:ea typeface="Verdana"/>
                <a:cs typeface="Verdana"/>
                <a:sym typeface="Verdana"/>
              </a:rPr>
              <a:t> </a:t>
            </a:r>
            <a:r>
              <a:rPr lang="da-DK" sz="1381" b="0" i="0" u="none" strike="noStrike" cap="none" dirty="0" err="1">
                <a:solidFill>
                  <a:srgbClr val="00163B"/>
                </a:solidFill>
                <a:latin typeface="Verdana"/>
                <a:ea typeface="Verdana"/>
                <a:cs typeface="Verdana"/>
                <a:sym typeface="Verdana"/>
              </a:rPr>
              <a:t>various</a:t>
            </a:r>
            <a:r>
              <a:rPr lang="da-DK" sz="1381" b="0" i="0" u="none" strike="noStrike" cap="none" dirty="0">
                <a:solidFill>
                  <a:srgbClr val="00163B"/>
                </a:solidFill>
                <a:latin typeface="Verdana"/>
                <a:ea typeface="Verdana"/>
                <a:cs typeface="Verdana"/>
                <a:sym typeface="Verdana"/>
              </a:rPr>
              <a:t> </a:t>
            </a:r>
            <a:r>
              <a:rPr lang="da-DK" sz="1381" b="0" i="0" u="none" strike="noStrike" cap="none" dirty="0" err="1">
                <a:solidFill>
                  <a:srgbClr val="00163B"/>
                </a:solidFill>
                <a:latin typeface="Verdana"/>
                <a:ea typeface="Verdana"/>
                <a:cs typeface="Verdana"/>
                <a:sym typeface="Verdana"/>
              </a:rPr>
              <a:t>applications</a:t>
            </a:r>
            <a:r>
              <a:rPr lang="da-DK" sz="1381" b="0" i="0" u="none" strike="noStrike" cap="none" dirty="0">
                <a:solidFill>
                  <a:srgbClr val="00163B"/>
                </a:solidFill>
                <a:latin typeface="Verdana"/>
                <a:ea typeface="Verdana"/>
                <a:cs typeface="Verdana"/>
                <a:sym typeface="Verdana"/>
              </a:rPr>
              <a:t> and </a:t>
            </a:r>
            <a:r>
              <a:rPr lang="da-DK" sz="1381" b="0" i="0" u="none" strike="noStrike" cap="none" dirty="0" err="1">
                <a:solidFill>
                  <a:srgbClr val="00163B"/>
                </a:solidFill>
                <a:latin typeface="Verdana"/>
                <a:ea typeface="Verdana"/>
                <a:cs typeface="Verdana"/>
                <a:sym typeface="Verdana"/>
              </a:rPr>
              <a:t>users</a:t>
            </a:r>
            <a:endParaRPr lang="da-DK" sz="1381" b="0" i="0" u="none" strike="noStrike" cap="none" dirty="0">
              <a:solidFill>
                <a:srgbClr val="00163B"/>
              </a:solidFill>
              <a:latin typeface="Verdana"/>
              <a:ea typeface="Verdana"/>
              <a:cs typeface="Verdana"/>
              <a:sym typeface="Verdana"/>
            </a:endParaRPr>
          </a:p>
          <a:p>
            <a:pPr marL="557314" marR="0" lvl="1" indent="-214414" algn="l" rtl="0">
              <a:spcBef>
                <a:spcPts val="276"/>
              </a:spcBef>
              <a:spcAft>
                <a:spcPts val="0"/>
              </a:spcAft>
              <a:buClr>
                <a:srgbClr val="FBB040"/>
              </a:buClr>
              <a:buSzPts val="1381"/>
              <a:buFont typeface="Noto Sans Symbols"/>
              <a:buChar char="▪"/>
            </a:pPr>
            <a:endParaRPr dirty="0"/>
          </a:p>
          <a:p>
            <a:pPr marL="257222" marR="0" lvl="0" indent="-257222" algn="l" rtl="0">
              <a:spcBef>
                <a:spcPts val="359"/>
              </a:spcBef>
              <a:spcAft>
                <a:spcPts val="0"/>
              </a:spcAft>
              <a:buClr>
                <a:srgbClr val="FBB040"/>
              </a:buClr>
              <a:buSzPts val="1795"/>
              <a:buFont typeface="Noto Sans Symbols"/>
              <a:buChar char="▪"/>
            </a:pPr>
            <a:r>
              <a:rPr lang="da-DK" sz="1795" b="1" i="0" u="none" strike="noStrike" cap="none" dirty="0">
                <a:solidFill>
                  <a:srgbClr val="00163B"/>
                </a:solidFill>
                <a:latin typeface="Verdana"/>
                <a:ea typeface="Verdana"/>
                <a:cs typeface="Verdana"/>
                <a:sym typeface="Verdana"/>
              </a:rPr>
              <a:t>Application programs </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define</a:t>
            </a:r>
            <a:r>
              <a:rPr lang="da-DK" sz="1795" b="0" i="0" u="none" strike="noStrike" cap="none" dirty="0">
                <a:solidFill>
                  <a:srgbClr val="00163B"/>
                </a:solidFill>
                <a:latin typeface="Verdana"/>
                <a:ea typeface="Verdana"/>
                <a:cs typeface="Verdana"/>
                <a:sym typeface="Verdana"/>
              </a:rPr>
              <a:t> the</a:t>
            </a:r>
            <a:br>
              <a:rPr lang="da-DK" sz="1795" b="0" i="0" u="none" strike="noStrike" cap="none" dirty="0">
                <a:solidFill>
                  <a:srgbClr val="00163B"/>
                </a:solidFill>
                <a:latin typeface="Verdana"/>
                <a:ea typeface="Verdana"/>
                <a:cs typeface="Verdana"/>
                <a:sym typeface="Verdana"/>
              </a:rPr>
            </a:br>
            <a:r>
              <a:rPr lang="da-DK" sz="1795" b="0" i="0" u="none" strike="noStrike" cap="none" dirty="0" err="1">
                <a:solidFill>
                  <a:srgbClr val="00163B"/>
                </a:solidFill>
                <a:latin typeface="Verdana"/>
                <a:ea typeface="Verdana"/>
                <a:cs typeface="Verdana"/>
                <a:sym typeface="Verdana"/>
              </a:rPr>
              <a:t>ways</a:t>
            </a:r>
            <a:r>
              <a:rPr lang="da-DK" sz="1795" b="0" i="0" u="none" strike="noStrike" cap="none" dirty="0">
                <a:solidFill>
                  <a:srgbClr val="00163B"/>
                </a:solidFill>
                <a:latin typeface="Verdana"/>
                <a:ea typeface="Verdana"/>
                <a:cs typeface="Verdana"/>
                <a:sym typeface="Verdana"/>
              </a:rPr>
              <a:t> in </a:t>
            </a:r>
            <a:r>
              <a:rPr lang="da-DK" sz="1795" b="0" i="0" u="none" strike="noStrike" cap="none" dirty="0" err="1">
                <a:solidFill>
                  <a:srgbClr val="00163B"/>
                </a:solidFill>
                <a:latin typeface="Verdana"/>
                <a:ea typeface="Verdana"/>
                <a:cs typeface="Verdana"/>
                <a:sym typeface="Verdana"/>
              </a:rPr>
              <a:t>which</a:t>
            </a:r>
            <a:r>
              <a:rPr lang="da-DK" sz="1795" b="0" i="0" u="none" strike="noStrike" cap="none" dirty="0">
                <a:solidFill>
                  <a:srgbClr val="00163B"/>
                </a:solidFill>
                <a:latin typeface="Verdana"/>
                <a:ea typeface="Verdana"/>
                <a:cs typeface="Verdana"/>
                <a:sym typeface="Verdana"/>
              </a:rPr>
              <a:t> the system </a:t>
            </a:r>
            <a:r>
              <a:rPr lang="da-DK" sz="1795" b="0" i="0" u="none" strike="noStrike" cap="none" dirty="0" err="1">
                <a:solidFill>
                  <a:srgbClr val="00163B"/>
                </a:solidFill>
                <a:latin typeface="Verdana"/>
                <a:ea typeface="Verdana"/>
                <a:cs typeface="Verdana"/>
                <a:sym typeface="Verdana"/>
              </a:rPr>
              <a:t>resources</a:t>
            </a:r>
            <a:br>
              <a:rPr lang="da-DK" sz="1795" b="0" i="0" u="none" strike="noStrike" cap="none" dirty="0">
                <a:solidFill>
                  <a:srgbClr val="00163B"/>
                </a:solidFill>
                <a:latin typeface="Verdana"/>
                <a:ea typeface="Verdana"/>
                <a:cs typeface="Verdana"/>
                <a:sym typeface="Verdana"/>
              </a:rPr>
            </a:br>
            <a:r>
              <a:rPr lang="da-DK" sz="1795" b="0" i="0" u="none" strike="noStrike" cap="none" dirty="0" err="1">
                <a:solidFill>
                  <a:srgbClr val="00163B"/>
                </a:solidFill>
                <a:latin typeface="Verdana"/>
                <a:ea typeface="Verdana"/>
                <a:cs typeface="Verdana"/>
                <a:sym typeface="Verdana"/>
              </a:rPr>
              <a:t>are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used</a:t>
            </a:r>
            <a:r>
              <a:rPr lang="da-DK" sz="1795" b="0" i="0" u="none" strike="noStrike" cap="none" dirty="0">
                <a:solidFill>
                  <a:srgbClr val="00163B"/>
                </a:solidFill>
                <a:latin typeface="Verdana"/>
                <a:ea typeface="Verdana"/>
                <a:cs typeface="Verdana"/>
                <a:sym typeface="Verdana"/>
              </a:rPr>
              <a:t> to </a:t>
            </a:r>
            <a:r>
              <a:rPr lang="da-DK" sz="1795" b="0" i="0" u="none" strike="noStrike" cap="none" dirty="0" err="1">
                <a:solidFill>
                  <a:srgbClr val="00163B"/>
                </a:solidFill>
                <a:latin typeface="Verdana"/>
                <a:ea typeface="Verdana"/>
                <a:cs typeface="Verdana"/>
                <a:sym typeface="Verdana"/>
              </a:rPr>
              <a:t>solve</a:t>
            </a:r>
            <a:r>
              <a:rPr lang="da-DK" sz="1795" b="0" i="0" u="none" strike="noStrike" cap="none" dirty="0">
                <a:solidFill>
                  <a:srgbClr val="00163B"/>
                </a:solidFill>
                <a:latin typeface="Verdana"/>
                <a:ea typeface="Verdana"/>
                <a:cs typeface="Verdana"/>
                <a:sym typeface="Verdana"/>
              </a:rPr>
              <a:t> the </a:t>
            </a:r>
            <a:r>
              <a:rPr lang="da-DK" sz="1795" b="0" i="0" u="none" strike="noStrike" cap="none" dirty="0" err="1">
                <a:solidFill>
                  <a:srgbClr val="00163B"/>
                </a:solidFill>
                <a:latin typeface="Verdana"/>
                <a:ea typeface="Verdana"/>
                <a:cs typeface="Verdana"/>
                <a:sym typeface="Verdana"/>
              </a:rPr>
              <a:t>computing</a:t>
            </a:r>
            <a:br>
              <a:rPr lang="da-DK" sz="1795" b="0" i="0" u="none" strike="noStrike" cap="none" dirty="0">
                <a:solidFill>
                  <a:srgbClr val="00163B"/>
                </a:solidFill>
                <a:latin typeface="Verdana"/>
                <a:ea typeface="Verdana"/>
                <a:cs typeface="Verdana"/>
                <a:sym typeface="Verdana"/>
              </a:rPr>
            </a:br>
            <a:r>
              <a:rPr lang="da-DK" sz="1795" b="0" i="0" u="none" strike="noStrike" cap="none" dirty="0">
                <a:solidFill>
                  <a:srgbClr val="00163B"/>
                </a:solidFill>
                <a:latin typeface="Verdana"/>
                <a:ea typeface="Verdana"/>
                <a:cs typeface="Verdana"/>
                <a:sym typeface="Verdana"/>
              </a:rPr>
              <a:t>problems of the </a:t>
            </a:r>
            <a:r>
              <a:rPr lang="da-DK" sz="1795" b="0" i="0" u="none" strike="noStrike" cap="none" dirty="0" err="1">
                <a:solidFill>
                  <a:srgbClr val="00163B"/>
                </a:solidFill>
                <a:latin typeface="Verdana"/>
                <a:ea typeface="Verdana"/>
                <a:cs typeface="Verdana"/>
                <a:sym typeface="Verdana"/>
              </a:rPr>
              <a:t>users</a:t>
            </a:r>
            <a:endParaRPr dirty="0"/>
          </a:p>
          <a:p>
            <a:pPr marL="557314" marR="0" lvl="1" indent="-214414" algn="l" rtl="0">
              <a:spcBef>
                <a:spcPts val="276"/>
              </a:spcBef>
              <a:spcAft>
                <a:spcPts val="0"/>
              </a:spcAft>
              <a:buClr>
                <a:srgbClr val="FBB040"/>
              </a:buClr>
              <a:buSzPts val="1381"/>
              <a:buFont typeface="Noto Sans Symbols"/>
              <a:buChar char="▪"/>
            </a:pPr>
            <a:r>
              <a:rPr lang="da-DK" sz="1381" b="0" i="0" u="none" strike="noStrike" cap="none" dirty="0">
                <a:solidFill>
                  <a:srgbClr val="00163B"/>
                </a:solidFill>
                <a:latin typeface="Verdana"/>
                <a:ea typeface="Verdana"/>
                <a:cs typeface="Verdana"/>
                <a:sym typeface="Verdana"/>
              </a:rPr>
              <a:t>Word processors, compilers, web browsers, </a:t>
            </a:r>
            <a:br>
              <a:rPr lang="da-DK" sz="1381" b="0" i="0" u="none" strike="noStrike" cap="none" dirty="0">
                <a:solidFill>
                  <a:srgbClr val="00163B"/>
                </a:solidFill>
                <a:latin typeface="Verdana"/>
                <a:ea typeface="Verdana"/>
                <a:cs typeface="Verdana"/>
                <a:sym typeface="Verdana"/>
              </a:rPr>
            </a:br>
            <a:r>
              <a:rPr lang="da-DK" sz="1381" b="0" i="0" u="none" strike="noStrike" cap="none" dirty="0">
                <a:solidFill>
                  <a:srgbClr val="00163B"/>
                </a:solidFill>
                <a:latin typeface="Verdana"/>
                <a:ea typeface="Verdana"/>
                <a:cs typeface="Verdana"/>
                <a:sym typeface="Verdana"/>
              </a:rPr>
              <a:t>database systems, video games</a:t>
            </a:r>
            <a:endParaRPr dirty="0"/>
          </a:p>
          <a:p>
            <a:pPr marL="257222" marR="0" lvl="0" indent="-257222" algn="l" rtl="0">
              <a:spcBef>
                <a:spcPts val="359"/>
              </a:spcBef>
              <a:spcAft>
                <a:spcPts val="0"/>
              </a:spcAft>
              <a:buClr>
                <a:srgbClr val="FBB040"/>
              </a:buClr>
              <a:buSzPts val="1795"/>
              <a:buFont typeface="Noto Sans Symbols"/>
              <a:buChar char="▪"/>
            </a:pPr>
            <a:r>
              <a:rPr lang="da-DK" sz="1795" b="1" i="0" u="none" strike="noStrike" cap="none" dirty="0">
                <a:solidFill>
                  <a:srgbClr val="00163B"/>
                </a:solidFill>
                <a:latin typeface="Verdana"/>
                <a:ea typeface="Verdana"/>
                <a:cs typeface="Verdana"/>
                <a:sym typeface="Verdana"/>
              </a:rPr>
              <a:t>Users</a:t>
            </a:r>
            <a:endParaRPr dirty="0"/>
          </a:p>
          <a:p>
            <a:pPr marL="557314" marR="0" lvl="1" indent="-214414" algn="l" rtl="0">
              <a:spcBef>
                <a:spcPts val="276"/>
              </a:spcBef>
              <a:spcAft>
                <a:spcPts val="0"/>
              </a:spcAft>
              <a:buClr>
                <a:srgbClr val="FBB040"/>
              </a:buClr>
              <a:buSzPts val="1381"/>
              <a:buFont typeface="Noto Sans Symbols"/>
              <a:buChar char="▪"/>
            </a:pPr>
            <a:r>
              <a:rPr lang="da-DK" sz="1381" b="0" i="0" u="none" strike="noStrike" cap="none" dirty="0">
                <a:solidFill>
                  <a:srgbClr val="00163B"/>
                </a:solidFill>
                <a:latin typeface="Verdana"/>
                <a:ea typeface="Verdana"/>
                <a:cs typeface="Verdana"/>
                <a:sym typeface="Verdana"/>
              </a:rPr>
              <a:t>People, </a:t>
            </a:r>
            <a:r>
              <a:rPr lang="da-DK" sz="1381" b="0" i="0" u="none" strike="noStrike" cap="none" dirty="0" err="1">
                <a:solidFill>
                  <a:srgbClr val="00163B"/>
                </a:solidFill>
                <a:latin typeface="Verdana"/>
                <a:ea typeface="Verdana"/>
                <a:cs typeface="Verdana"/>
                <a:sym typeface="Verdana"/>
              </a:rPr>
              <a:t>machines</a:t>
            </a:r>
            <a:r>
              <a:rPr lang="da-DK" sz="1381" b="0" i="0" u="none" strike="noStrike" cap="none" dirty="0">
                <a:solidFill>
                  <a:srgbClr val="00163B"/>
                </a:solidFill>
                <a:latin typeface="Verdana"/>
                <a:ea typeface="Verdana"/>
                <a:cs typeface="Verdana"/>
                <a:sym typeface="Verdana"/>
              </a:rPr>
              <a:t>, </a:t>
            </a:r>
            <a:r>
              <a:rPr lang="da-DK" sz="1381" b="0" i="0" u="none" strike="noStrike" cap="none" dirty="0" err="1">
                <a:solidFill>
                  <a:srgbClr val="00163B"/>
                </a:solidFill>
                <a:latin typeface="Verdana"/>
                <a:ea typeface="Verdana"/>
                <a:cs typeface="Verdana"/>
                <a:sym typeface="Verdana"/>
              </a:rPr>
              <a:t>other</a:t>
            </a:r>
            <a:r>
              <a:rPr lang="da-DK" sz="1381" b="0" i="0" u="none" strike="noStrike" cap="none" dirty="0">
                <a:solidFill>
                  <a:srgbClr val="00163B"/>
                </a:solidFill>
                <a:latin typeface="Verdana"/>
                <a:ea typeface="Verdana"/>
                <a:cs typeface="Verdana"/>
                <a:sym typeface="Verdana"/>
              </a:rPr>
              <a:t> computers</a:t>
            </a:r>
            <a:endParaRPr dirty="0"/>
          </a:p>
          <a:p>
            <a:pPr marL="257222" marR="0" lvl="0" indent="-143239" algn="l" rtl="0">
              <a:spcBef>
                <a:spcPts val="359"/>
              </a:spcBef>
              <a:spcAft>
                <a:spcPts val="0"/>
              </a:spcAft>
              <a:buClr>
                <a:srgbClr val="FBB040"/>
              </a:buClr>
              <a:buSzPts val="1795"/>
              <a:buFont typeface="Noto Sans Symbols"/>
              <a:buNone/>
            </a:pPr>
            <a:endParaRPr sz="1795" b="0" i="0" u="none" strike="noStrike" cap="none" dirty="0">
              <a:solidFill>
                <a:srgbClr val="00163B"/>
              </a:solidFill>
              <a:latin typeface="Verdana"/>
              <a:ea typeface="Verdana"/>
              <a:cs typeface="Verdana"/>
              <a:sym typeface="Verdana"/>
            </a:endParaRPr>
          </a:p>
        </p:txBody>
      </p:sp>
      <p:pic>
        <p:nvPicPr>
          <p:cNvPr id="113" name="Google Shape;113;p16"/>
          <p:cNvPicPr preferRelativeResize="0"/>
          <p:nvPr/>
        </p:nvPicPr>
        <p:blipFill rotWithShape="1">
          <a:blip r:embed="rId3">
            <a:alphaModFix/>
          </a:blip>
          <a:srcRect/>
          <a:stretch/>
        </p:blipFill>
        <p:spPr>
          <a:xfrm>
            <a:off x="5702938" y="3296268"/>
            <a:ext cx="3343275" cy="3448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dirty="0">
                <a:solidFill>
                  <a:srgbClr val="FBB040"/>
                </a:solidFill>
                <a:latin typeface="Verdana"/>
                <a:ea typeface="Verdana"/>
                <a:cs typeface="Verdana"/>
                <a:sym typeface="Verdana"/>
              </a:rPr>
              <a:t>Operating Systems II</a:t>
            </a:r>
            <a:endParaRPr sz="2485" b="1" i="0" u="none" strike="noStrike" cap="none" dirty="0">
              <a:solidFill>
                <a:srgbClr val="FBB040"/>
              </a:solidFill>
              <a:latin typeface="Verdana"/>
              <a:ea typeface="Verdana"/>
              <a:cs typeface="Verdana"/>
              <a:sym typeface="Verdana"/>
            </a:endParaRPr>
          </a:p>
        </p:txBody>
      </p:sp>
      <p:sp>
        <p:nvSpPr>
          <p:cNvPr id="161" name="Google Shape;161;p23"/>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2000" b="0" i="0" u="none" strike="noStrike" cap="none">
                <a:solidFill>
                  <a:srgbClr val="00163B"/>
                </a:solidFill>
                <a:latin typeface="Verdana"/>
                <a:ea typeface="Verdana"/>
                <a:cs typeface="Verdana"/>
                <a:sym typeface="Verdana"/>
              </a:rPr>
              <a:t>One set of operating-system services provides functions that are helpful to the user:</a:t>
            </a:r>
            <a:endParaRPr/>
          </a:p>
          <a:p>
            <a:pPr marL="257222" marR="0" lvl="0" indent="-257222" algn="l" rtl="0">
              <a:spcBef>
                <a:spcPts val="1200"/>
              </a:spcBef>
              <a:spcAft>
                <a:spcPts val="0"/>
              </a:spcAft>
              <a:buClr>
                <a:srgbClr val="FBB040"/>
              </a:buClr>
              <a:buSzPts val="1795"/>
              <a:buFont typeface="Noto Sans Symbols"/>
              <a:buChar char="▪"/>
            </a:pPr>
            <a:r>
              <a:rPr lang="da-DK" sz="1795" b="1" i="0" u="none" strike="noStrike" cap="none">
                <a:solidFill>
                  <a:srgbClr val="00163B"/>
                </a:solidFill>
                <a:latin typeface="Verdana"/>
                <a:ea typeface="Verdana"/>
                <a:cs typeface="Verdana"/>
                <a:sym typeface="Verdana"/>
              </a:rPr>
              <a:t>User interface </a:t>
            </a:r>
            <a:r>
              <a:rPr lang="da-DK" sz="1795" b="0" i="0" u="none" strike="noStrike" cap="none">
                <a:solidFill>
                  <a:srgbClr val="00163B"/>
                </a:solidFill>
                <a:latin typeface="Verdana"/>
                <a:ea typeface="Verdana"/>
                <a:cs typeface="Verdana"/>
                <a:sym typeface="Verdana"/>
              </a:rPr>
              <a:t>- Almost all operating systems have a user interface (UI)</a:t>
            </a:r>
            <a:endParaRPr/>
          </a:p>
          <a:p>
            <a:pPr marL="557314" marR="0" lvl="1" indent="-214414" algn="l" rtl="0">
              <a:spcBef>
                <a:spcPts val="0"/>
              </a:spcBef>
              <a:spcAft>
                <a:spcPts val="0"/>
              </a:spcAft>
              <a:buClr>
                <a:srgbClr val="FBB040"/>
              </a:buClr>
              <a:buSzPts val="1381"/>
              <a:buFont typeface="Noto Sans Symbols"/>
              <a:buChar char="▪"/>
            </a:pPr>
            <a:r>
              <a:rPr lang="da-DK" sz="1381" b="0" i="0" u="none" strike="noStrike" cap="none">
                <a:solidFill>
                  <a:srgbClr val="00163B"/>
                </a:solidFill>
                <a:latin typeface="Verdana"/>
                <a:ea typeface="Verdana"/>
                <a:cs typeface="Verdana"/>
                <a:sym typeface="Verdana"/>
              </a:rPr>
              <a:t>Varies between Command-Line (CLI), Graphics User Interface (GUI)</a:t>
            </a:r>
            <a:endParaRPr sz="1381" b="0" i="0" u="none" strike="noStrike" cap="none">
              <a:solidFill>
                <a:srgbClr val="00163B"/>
              </a:solidFill>
              <a:latin typeface="Verdana"/>
              <a:ea typeface="Verdana"/>
              <a:cs typeface="Verdana"/>
              <a:sym typeface="Verdana"/>
            </a:endParaRPr>
          </a:p>
          <a:p>
            <a:pPr marL="257222" marR="0" lvl="0" indent="-257222" algn="l" rtl="0">
              <a:spcBef>
                <a:spcPts val="1200"/>
              </a:spcBef>
              <a:spcAft>
                <a:spcPts val="0"/>
              </a:spcAft>
              <a:buClr>
                <a:srgbClr val="FBB040"/>
              </a:buClr>
              <a:buSzPts val="1795"/>
              <a:buFont typeface="Noto Sans Symbols"/>
              <a:buChar char="▪"/>
            </a:pPr>
            <a:r>
              <a:rPr lang="da-DK" sz="1795" b="1" i="0" u="none" strike="noStrike" cap="none">
                <a:solidFill>
                  <a:srgbClr val="00163B"/>
                </a:solidFill>
                <a:latin typeface="Verdana"/>
                <a:ea typeface="Verdana"/>
                <a:cs typeface="Verdana"/>
                <a:sym typeface="Verdana"/>
              </a:rPr>
              <a:t>Program execution </a:t>
            </a:r>
            <a:r>
              <a:rPr lang="da-DK" sz="1795" b="0" i="0" u="none" strike="noStrike" cap="none">
                <a:solidFill>
                  <a:srgbClr val="00163B"/>
                </a:solidFill>
                <a:latin typeface="Verdana"/>
                <a:ea typeface="Verdana"/>
                <a:cs typeface="Verdana"/>
                <a:sym typeface="Verdana"/>
              </a:rPr>
              <a:t>- The system must be able to load a program into memory and to run that program, end execute, either normally or abnormally (indicating error)</a:t>
            </a:r>
            <a:endParaRPr/>
          </a:p>
          <a:p>
            <a:pPr marL="257222" marR="0" lvl="0" indent="-257222" algn="l" rtl="0">
              <a:spcBef>
                <a:spcPts val="1200"/>
              </a:spcBef>
              <a:spcAft>
                <a:spcPts val="0"/>
              </a:spcAft>
              <a:buClr>
                <a:srgbClr val="FBB040"/>
              </a:buClr>
              <a:buSzPts val="1795"/>
              <a:buFont typeface="Noto Sans Symbols"/>
              <a:buChar char="▪"/>
            </a:pPr>
            <a:r>
              <a:rPr lang="da-DK" sz="1795" b="1" i="0" u="none" strike="noStrike" cap="none">
                <a:solidFill>
                  <a:srgbClr val="00163B"/>
                </a:solidFill>
                <a:latin typeface="Verdana"/>
                <a:ea typeface="Verdana"/>
                <a:cs typeface="Verdana"/>
                <a:sym typeface="Verdana"/>
              </a:rPr>
              <a:t>I/O operations </a:t>
            </a:r>
            <a:r>
              <a:rPr lang="da-DK" sz="1795" b="0" i="0" u="none" strike="noStrike" cap="none">
                <a:solidFill>
                  <a:srgbClr val="00163B"/>
                </a:solidFill>
                <a:latin typeface="Verdana"/>
                <a:ea typeface="Verdana"/>
                <a:cs typeface="Verdana"/>
                <a:sym typeface="Verdana"/>
              </a:rPr>
              <a:t>-  A running program may require I/O, which may involve a file or an I/O device. </a:t>
            </a:r>
            <a:endParaRPr/>
          </a:p>
          <a:p>
            <a:pPr marL="257222" marR="0" lvl="0" indent="-257222" algn="l" rtl="0">
              <a:spcBef>
                <a:spcPts val="1200"/>
              </a:spcBef>
              <a:spcAft>
                <a:spcPts val="0"/>
              </a:spcAft>
              <a:buClr>
                <a:srgbClr val="FBB040"/>
              </a:buClr>
              <a:buSzPts val="1795"/>
              <a:buFont typeface="Noto Sans Symbols"/>
              <a:buChar char="▪"/>
            </a:pPr>
            <a:r>
              <a:rPr lang="da-DK" sz="1795" b="1" i="0" u="none" strike="noStrike" cap="none">
                <a:solidFill>
                  <a:srgbClr val="00163B"/>
                </a:solidFill>
                <a:latin typeface="Verdana"/>
                <a:ea typeface="Verdana"/>
                <a:cs typeface="Verdana"/>
                <a:sym typeface="Verdana"/>
              </a:rPr>
              <a:t>File-system manipulation </a:t>
            </a:r>
            <a:r>
              <a:rPr lang="da-DK" sz="1795" b="0" i="0" u="none" strike="noStrike" cap="none">
                <a:solidFill>
                  <a:srgbClr val="00163B"/>
                </a:solidFill>
                <a:latin typeface="Verdana"/>
                <a:ea typeface="Verdana"/>
                <a:cs typeface="Verdana"/>
                <a:sym typeface="Verdana"/>
              </a:rPr>
              <a:t>-  The file system is of particular interest. Obviously, programs need to read and write files and directories, create and delete them, search them, list file Information, permission management.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SSH og nøgler</a:t>
            </a:r>
            <a:endParaRPr sz="2485" b="0" i="0" u="none" strike="noStrike" cap="none" dirty="0">
              <a:solidFill>
                <a:srgbClr val="FBB040"/>
              </a:solidFill>
              <a:latin typeface="Verdana"/>
              <a:ea typeface="Verdana"/>
              <a:cs typeface="Verdana"/>
              <a:sym typeface="Verdana"/>
            </a:endParaRPr>
          </a:p>
        </p:txBody>
      </p:sp>
      <p:sp>
        <p:nvSpPr>
          <p:cNvPr id="179" name="Google Shape;179;p26"/>
          <p:cNvSpPr txBox="1">
            <a:spLocks noGrp="1"/>
          </p:cNvSpPr>
          <p:nvPr>
            <p:ph type="body" idx="2"/>
          </p:nvPr>
        </p:nvSpPr>
        <p:spPr>
          <a:xfrm>
            <a:off x="1037037" y="5194508"/>
            <a:ext cx="6982220" cy="1369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243" b="0" i="0" u="none" strike="noStrike" cap="none">
                <a:solidFill>
                  <a:srgbClr val="FFFFFF"/>
                </a:solidFill>
                <a:latin typeface="Verdana"/>
                <a:ea typeface="Verdana"/>
                <a:cs typeface="Verdana"/>
                <a:sym typeface="Verdana"/>
              </a:rPr>
              <a:t>Linux in the cloud</a:t>
            </a:r>
            <a:endParaRPr sz="1243" b="0" i="0" u="none" strike="noStrike" cap="none">
              <a:solidFill>
                <a:srgbClr val="FFFFFF"/>
              </a:solidFill>
              <a:latin typeface="Verdana"/>
              <a:ea typeface="Verdana"/>
              <a:cs typeface="Verdana"/>
              <a:sym typeface="Verdana"/>
            </a:endParaRPr>
          </a:p>
        </p:txBody>
      </p:sp>
    </p:spTree>
    <p:extLst>
      <p:ext uri="{BB962C8B-B14F-4D97-AF65-F5344CB8AC3E}">
        <p14:creationId xmlns:p14="http://schemas.microsoft.com/office/powerpoint/2010/main" val="4227259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4"/>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dirty="0">
                <a:solidFill>
                  <a:srgbClr val="FBB040"/>
                </a:solidFill>
                <a:latin typeface="Verdana"/>
                <a:ea typeface="Verdana"/>
                <a:cs typeface="Verdana"/>
                <a:sym typeface="Verdana"/>
              </a:rPr>
              <a:t>Public and private </a:t>
            </a:r>
            <a:r>
              <a:rPr lang="da-DK" sz="2485" b="1" dirty="0" err="1">
                <a:solidFill>
                  <a:srgbClr val="FBB040"/>
                </a:solidFill>
                <a:latin typeface="Verdana"/>
                <a:ea typeface="Verdana"/>
                <a:cs typeface="Verdana"/>
                <a:sym typeface="Verdana"/>
              </a:rPr>
              <a:t>key</a:t>
            </a:r>
            <a:endParaRPr sz="2485" b="1" dirty="0">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5BCB1964-728B-AA44-8A02-4C3F39C24E44}"/>
              </a:ext>
            </a:extLst>
          </p:cNvPr>
          <p:cNvSpPr>
            <a:spLocks noGrp="1"/>
          </p:cNvSpPr>
          <p:nvPr>
            <p:ph type="body" idx="2"/>
          </p:nvPr>
        </p:nvSpPr>
        <p:spPr/>
        <p:txBody>
          <a:bodyPr/>
          <a:lstStyle/>
          <a:p>
            <a:endParaRPr lang="da-DK"/>
          </a:p>
        </p:txBody>
      </p:sp>
      <p:sp>
        <p:nvSpPr>
          <p:cNvPr id="305" name="Google Shape;305;p44"/>
          <p:cNvSpPr txBox="1">
            <a:spLocks noGrp="1"/>
          </p:cNvSpPr>
          <p:nvPr>
            <p:ph type="body" idx="4294967295"/>
          </p:nvPr>
        </p:nvSpPr>
        <p:spPr>
          <a:xfrm>
            <a:off x="309563" y="4067175"/>
            <a:ext cx="8834437" cy="2249488"/>
          </a:xfrm>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SzPts val="1800"/>
              <a:buFont typeface="Noto Sans Symbols"/>
              <a:buChar char="▪"/>
            </a:pPr>
            <a:r>
              <a:rPr lang="da-DK" sz="1800">
                <a:solidFill>
                  <a:srgbClr val="00163B"/>
                </a:solidFill>
                <a:latin typeface="Verdana"/>
                <a:ea typeface="Verdana"/>
                <a:cs typeface="Verdana"/>
                <a:sym typeface="Verdana"/>
              </a:rPr>
              <a:t>You store the private key on </a:t>
            </a:r>
            <a:r>
              <a:rPr lang="da-DK" sz="1800" b="1">
                <a:solidFill>
                  <a:srgbClr val="00163B"/>
                </a:solidFill>
                <a:latin typeface="Verdana"/>
                <a:ea typeface="Verdana"/>
                <a:cs typeface="Verdana"/>
                <a:sym typeface="Verdana"/>
              </a:rPr>
              <a:t>your</a:t>
            </a:r>
            <a:r>
              <a:rPr lang="da-DK" sz="1800">
                <a:solidFill>
                  <a:srgbClr val="00163B"/>
                </a:solidFill>
                <a:latin typeface="Verdana"/>
                <a:ea typeface="Verdana"/>
                <a:cs typeface="Verdana"/>
                <a:sym typeface="Verdana"/>
              </a:rPr>
              <a:t> computer</a:t>
            </a:r>
            <a:endParaRPr/>
          </a:p>
          <a:p>
            <a:pPr marL="557314" marR="0" lvl="1" indent="-214414" algn="l" rtl="0">
              <a:spcBef>
                <a:spcPts val="300"/>
              </a:spcBef>
              <a:spcAft>
                <a:spcPts val="0"/>
              </a:spcAft>
              <a:buClr>
                <a:srgbClr val="FBB040"/>
              </a:buClr>
              <a:buSzPts val="1500"/>
              <a:buFont typeface="Noto Sans Symbols"/>
              <a:buChar char="▪"/>
            </a:pPr>
            <a:r>
              <a:rPr lang="da-DK" sz="1500" b="0" i="0" u="none" strike="noStrike" cap="none">
                <a:solidFill>
                  <a:srgbClr val="00163B"/>
                </a:solidFill>
                <a:latin typeface="Verdana"/>
                <a:ea typeface="Verdana"/>
                <a:cs typeface="Verdana"/>
                <a:sym typeface="Verdana"/>
              </a:rPr>
              <a:t>The typical place is in your root directory in the folder named “.ssh”. </a:t>
            </a:r>
            <a:endParaRPr/>
          </a:p>
          <a:p>
            <a:pPr marL="557314" marR="0" lvl="1" indent="-214414" algn="l" rtl="0">
              <a:spcBef>
                <a:spcPts val="300"/>
              </a:spcBef>
              <a:spcAft>
                <a:spcPts val="0"/>
              </a:spcAft>
              <a:buClr>
                <a:srgbClr val="FBB040"/>
              </a:buClr>
              <a:buSzPts val="1500"/>
              <a:buFont typeface="Noto Sans Symbols"/>
              <a:buChar char="▪"/>
            </a:pPr>
            <a:r>
              <a:rPr lang="da-DK" sz="1500" b="0" i="0" u="none" strike="noStrike" cap="none">
                <a:solidFill>
                  <a:srgbClr val="00163B"/>
                </a:solidFill>
                <a:latin typeface="Verdana"/>
                <a:ea typeface="Verdana"/>
                <a:cs typeface="Verdana"/>
                <a:sym typeface="Verdana"/>
              </a:rPr>
              <a:t>The private key is normally called id_rsa, and the public one called id_rsa.pub</a:t>
            </a:r>
            <a:endParaRPr sz="1500" b="0" i="0" u="none" strike="noStrike" cap="none">
              <a:solidFill>
                <a:srgbClr val="00163B"/>
              </a:solidFill>
              <a:latin typeface="Verdana"/>
              <a:ea typeface="Verdana"/>
              <a:cs typeface="Verdana"/>
              <a:sym typeface="Verdana"/>
            </a:endParaRPr>
          </a:p>
          <a:p>
            <a:pPr marL="257222" marR="0" lvl="0" indent="-257222" algn="l" rtl="0">
              <a:spcBef>
                <a:spcPts val="360"/>
              </a:spcBef>
              <a:spcAft>
                <a:spcPts val="0"/>
              </a:spcAft>
              <a:buClr>
                <a:srgbClr val="FBB040"/>
              </a:buClr>
              <a:buSzPts val="1800"/>
              <a:buFont typeface="Noto Sans Symbols"/>
              <a:buChar char="▪"/>
            </a:pPr>
            <a:r>
              <a:rPr lang="da-DK" sz="1800">
                <a:solidFill>
                  <a:srgbClr val="00163B"/>
                </a:solidFill>
                <a:latin typeface="Verdana"/>
                <a:ea typeface="Verdana"/>
                <a:cs typeface="Verdana"/>
                <a:sym typeface="Verdana"/>
              </a:rPr>
              <a:t>The public key is placed on the </a:t>
            </a:r>
            <a:r>
              <a:rPr lang="da-DK" sz="1800" b="1">
                <a:solidFill>
                  <a:srgbClr val="00163B"/>
                </a:solidFill>
                <a:latin typeface="Verdana"/>
                <a:ea typeface="Verdana"/>
                <a:cs typeface="Verdana"/>
                <a:sym typeface="Verdana"/>
              </a:rPr>
              <a:t>remote</a:t>
            </a:r>
            <a:r>
              <a:rPr lang="da-DK" sz="1800">
                <a:solidFill>
                  <a:srgbClr val="00163B"/>
                </a:solidFill>
                <a:latin typeface="Verdana"/>
                <a:ea typeface="Verdana"/>
                <a:cs typeface="Verdana"/>
                <a:sym typeface="Verdana"/>
              </a:rPr>
              <a:t> computer </a:t>
            </a:r>
            <a:endParaRPr/>
          </a:p>
          <a:p>
            <a:pPr marL="557314" marR="0" lvl="1" indent="-214414" algn="l" rtl="0">
              <a:spcBef>
                <a:spcPts val="300"/>
              </a:spcBef>
              <a:spcAft>
                <a:spcPts val="0"/>
              </a:spcAft>
              <a:buClr>
                <a:srgbClr val="FBB040"/>
              </a:buClr>
              <a:buSzPts val="1500"/>
              <a:buFont typeface="Noto Sans Symbols"/>
              <a:buChar char="▪"/>
            </a:pPr>
            <a:r>
              <a:rPr lang="da-DK" sz="1500" b="0" i="0" u="none" strike="noStrike" cap="none">
                <a:solidFill>
                  <a:srgbClr val="00163B"/>
                </a:solidFill>
                <a:latin typeface="Verdana"/>
                <a:ea typeface="Verdana"/>
                <a:cs typeface="Verdana"/>
                <a:sym typeface="Verdana"/>
              </a:rPr>
              <a:t>The public key is placed in the .ssh/authorized_keys</a:t>
            </a:r>
            <a:endParaRPr sz="1500" b="0" i="0" u="none" strike="noStrike" cap="none">
              <a:solidFill>
                <a:srgbClr val="00163B"/>
              </a:solidFill>
              <a:latin typeface="Verdana"/>
              <a:ea typeface="Verdana"/>
              <a:cs typeface="Verdana"/>
              <a:sym typeface="Verdana"/>
            </a:endParaRPr>
          </a:p>
          <a:p>
            <a:pPr marL="257222" marR="0" lvl="0" indent="-257222" algn="l" rtl="0">
              <a:spcBef>
                <a:spcPts val="360"/>
              </a:spcBef>
              <a:spcAft>
                <a:spcPts val="0"/>
              </a:spcAft>
              <a:buClr>
                <a:srgbClr val="FBB040"/>
              </a:buClr>
              <a:buSzPts val="1800"/>
              <a:buFont typeface="Noto Sans Symbols"/>
              <a:buChar char="▪"/>
            </a:pPr>
            <a:r>
              <a:rPr lang="da-DK" sz="1800">
                <a:solidFill>
                  <a:srgbClr val="00163B"/>
                </a:solidFill>
                <a:latin typeface="Verdana"/>
                <a:ea typeface="Verdana"/>
                <a:cs typeface="Verdana"/>
                <a:sym typeface="Verdana"/>
              </a:rPr>
              <a:t>You can place the public key on many computers</a:t>
            </a:r>
            <a:endParaRPr/>
          </a:p>
        </p:txBody>
      </p:sp>
      <p:pic>
        <p:nvPicPr>
          <p:cNvPr id="306" name="Google Shape;306;p44"/>
          <p:cNvPicPr preferRelativeResize="0"/>
          <p:nvPr/>
        </p:nvPicPr>
        <p:blipFill rotWithShape="1">
          <a:blip r:embed="rId3">
            <a:alphaModFix/>
          </a:blip>
          <a:srcRect/>
          <a:stretch/>
        </p:blipFill>
        <p:spPr>
          <a:xfrm>
            <a:off x="579193" y="1005021"/>
            <a:ext cx="3972477" cy="1998667"/>
          </a:xfrm>
          <a:prstGeom prst="rect">
            <a:avLst/>
          </a:prstGeom>
          <a:noFill/>
          <a:ln>
            <a:noFill/>
          </a:ln>
        </p:spPr>
      </p:pic>
      <p:pic>
        <p:nvPicPr>
          <p:cNvPr id="307" name="Google Shape;307;p44"/>
          <p:cNvPicPr preferRelativeResize="0"/>
          <p:nvPr/>
        </p:nvPicPr>
        <p:blipFill rotWithShape="1">
          <a:blip r:embed="rId4">
            <a:alphaModFix/>
          </a:blip>
          <a:srcRect/>
          <a:stretch/>
        </p:blipFill>
        <p:spPr>
          <a:xfrm>
            <a:off x="5399393" y="765154"/>
            <a:ext cx="3099960" cy="31479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5"/>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dirty="0">
                <a:solidFill>
                  <a:srgbClr val="FBB040"/>
                </a:solidFill>
                <a:latin typeface="Verdana"/>
                <a:ea typeface="Verdana"/>
                <a:cs typeface="Verdana"/>
                <a:sym typeface="Verdana"/>
              </a:rPr>
              <a:t>Lav nøglepar</a:t>
            </a:r>
            <a:endParaRPr sz="2485" b="1" dirty="0">
              <a:solidFill>
                <a:srgbClr val="FBB040"/>
              </a:solidFill>
              <a:latin typeface="Verdana"/>
              <a:ea typeface="Verdana"/>
              <a:cs typeface="Verdana"/>
              <a:sym typeface="Verdana"/>
            </a:endParaRPr>
          </a:p>
        </p:txBody>
      </p:sp>
      <p:sp>
        <p:nvSpPr>
          <p:cNvPr id="313" name="Google Shape;313;p45"/>
          <p:cNvSpPr txBox="1">
            <a:spLocks noGrp="1"/>
          </p:cNvSpPr>
          <p:nvPr>
            <p:ph type="body" idx="4294967295"/>
          </p:nvPr>
        </p:nvSpPr>
        <p:spPr>
          <a:xfrm>
            <a:off x="510347" y="731520"/>
            <a:ext cx="8834437" cy="5431930"/>
          </a:xfrm>
          <a:prstGeom prst="rect">
            <a:avLst/>
          </a:prstGeom>
          <a:noFill/>
          <a:ln>
            <a:noFill/>
          </a:ln>
        </p:spPr>
        <p:txBody>
          <a:bodyPr spcFirstLastPara="1" wrap="square" lIns="84125" tIns="42050" rIns="84125" bIns="42050" anchor="t" anchorCtr="0">
            <a:noAutofit/>
          </a:bodyPr>
          <a:lstStyle/>
          <a:p>
            <a:pPr marL="0" marR="0" lvl="0" indent="0" algn="l" rtl="0">
              <a:spcBef>
                <a:spcPts val="0"/>
              </a:spcBef>
              <a:spcAft>
                <a:spcPts val="0"/>
              </a:spcAft>
              <a:buClr>
                <a:srgbClr val="00163B"/>
              </a:buClr>
              <a:buFont typeface="Noto Sans Symbols"/>
              <a:buNone/>
            </a:pPr>
            <a:r>
              <a:rPr lang="da-DK" sz="2000" dirty="0">
                <a:solidFill>
                  <a:srgbClr val="00163B"/>
                </a:solidFill>
                <a:latin typeface="Verdana"/>
                <a:ea typeface="Verdana"/>
                <a:cs typeface="Verdana"/>
                <a:sym typeface="Verdana"/>
              </a:rPr>
              <a:t>I </a:t>
            </a:r>
            <a:r>
              <a:rPr lang="da-DK" sz="2000" dirty="0" err="1">
                <a:solidFill>
                  <a:srgbClr val="00163B"/>
                </a:solidFill>
                <a:latin typeface="Verdana"/>
                <a:ea typeface="Verdana"/>
                <a:cs typeface="Verdana"/>
                <a:sym typeface="Verdana"/>
              </a:rPr>
              <a:t>git-bash</a:t>
            </a:r>
            <a:r>
              <a:rPr lang="da-DK" sz="2000" dirty="0">
                <a:solidFill>
                  <a:srgbClr val="00163B"/>
                </a:solidFill>
                <a:latin typeface="Verdana"/>
                <a:ea typeface="Verdana"/>
                <a:cs typeface="Verdana"/>
                <a:sym typeface="Verdana"/>
              </a:rPr>
              <a:t> :</a:t>
            </a:r>
            <a:endParaRPr sz="2000" dirty="0"/>
          </a:p>
          <a:p>
            <a:pPr marL="0" marR="0" lvl="0" indent="0" algn="l" rtl="0">
              <a:spcBef>
                <a:spcPts val="0"/>
              </a:spcBef>
              <a:spcAft>
                <a:spcPts val="0"/>
              </a:spcAft>
              <a:buClr>
                <a:srgbClr val="00163B"/>
              </a:buClr>
              <a:buFont typeface="Noto Sans Symbols"/>
              <a:buNone/>
            </a:pPr>
            <a:r>
              <a:rPr lang="da-DK" sz="2000" dirty="0" err="1">
                <a:solidFill>
                  <a:srgbClr val="00163B"/>
                </a:solidFill>
                <a:latin typeface="Verdana"/>
                <a:ea typeface="Verdana"/>
                <a:cs typeface="Verdana"/>
                <a:sym typeface="Verdana"/>
              </a:rPr>
              <a:t>ssh-keygen</a:t>
            </a:r>
            <a:endParaRPr sz="2000" dirty="0">
              <a:solidFill>
                <a:srgbClr val="00163B"/>
              </a:solidFill>
              <a:latin typeface="Verdana"/>
              <a:ea typeface="Verdana"/>
              <a:cs typeface="Verdana"/>
              <a:sym typeface="Verdana"/>
            </a:endParaRPr>
          </a:p>
          <a:p>
            <a:pPr marL="0" marR="0" lvl="0" indent="0" algn="l" rtl="0">
              <a:spcBef>
                <a:spcPts val="0"/>
              </a:spcBef>
              <a:spcAft>
                <a:spcPts val="0"/>
              </a:spcAft>
              <a:buClr>
                <a:srgbClr val="00163B"/>
              </a:buClr>
              <a:buFont typeface="Noto Sans Symbols"/>
              <a:buNone/>
            </a:pPr>
            <a:endParaRPr sz="2000" dirty="0">
              <a:solidFill>
                <a:srgbClr val="00163B"/>
              </a:solidFill>
              <a:latin typeface="Verdana"/>
              <a:ea typeface="Verdana"/>
              <a:cs typeface="Verdana"/>
              <a:sym typeface="Verdana"/>
            </a:endParaRPr>
          </a:p>
          <a:p>
            <a:pPr lvl="0">
              <a:buClr>
                <a:srgbClr val="00163B"/>
              </a:buClr>
            </a:pPr>
            <a:r>
              <a:rPr lang="da-DK" sz="2000" dirty="0">
                <a:solidFill>
                  <a:srgbClr val="00163B"/>
                </a:solidFill>
              </a:rPr>
              <a:t>kommandoen vil spørge dig om hvor nøglen skal placeres</a:t>
            </a:r>
          </a:p>
          <a:p>
            <a:pPr lvl="0">
              <a:buClr>
                <a:srgbClr val="00163B"/>
              </a:buClr>
            </a:pPr>
            <a:endParaRPr lang="da-DK" sz="2000" dirty="0">
              <a:solidFill>
                <a:srgbClr val="00163B"/>
              </a:solidFill>
            </a:endParaRPr>
          </a:p>
          <a:p>
            <a:pPr lvl="0">
              <a:buClr>
                <a:srgbClr val="00163B"/>
              </a:buClr>
            </a:pPr>
            <a:r>
              <a:rPr lang="da-DK" sz="2000" dirty="0">
                <a:solidFill>
                  <a:srgbClr val="00163B"/>
                </a:solidFill>
              </a:rPr>
              <a:t>Du bør placere den i .</a:t>
            </a:r>
            <a:r>
              <a:rPr lang="da-DK" sz="2000" dirty="0" err="1">
                <a:solidFill>
                  <a:srgbClr val="00163B"/>
                </a:solidFill>
              </a:rPr>
              <a:t>ssh</a:t>
            </a:r>
            <a:r>
              <a:rPr lang="da-DK" sz="2000" dirty="0">
                <a:solidFill>
                  <a:srgbClr val="00163B"/>
                </a:solidFill>
              </a:rPr>
              <a:t> kataloget</a:t>
            </a:r>
          </a:p>
          <a:p>
            <a:pPr lvl="0">
              <a:buClr>
                <a:srgbClr val="00163B"/>
              </a:buClr>
            </a:pPr>
            <a:endParaRPr lang="da-DK" sz="2000" dirty="0">
              <a:solidFill>
                <a:srgbClr val="00163B"/>
              </a:solidFill>
            </a:endParaRPr>
          </a:p>
          <a:p>
            <a:pPr lvl="0">
              <a:buClr>
                <a:srgbClr val="00163B"/>
              </a:buClr>
            </a:pPr>
            <a:r>
              <a:rPr lang="da-DK" sz="2000" b="1" dirty="0">
                <a:solidFill>
                  <a:srgbClr val="00163B"/>
                </a:solidFill>
              </a:rPr>
              <a:t>Den vil forsøge at drille dig hvis du vælger noget andet end standard.</a:t>
            </a:r>
          </a:p>
          <a:p>
            <a:pPr lvl="0">
              <a:buClr>
                <a:srgbClr val="00163B"/>
              </a:buClr>
            </a:pPr>
            <a:endParaRPr lang="da-DK" sz="2000" dirty="0">
              <a:solidFill>
                <a:srgbClr val="00163B"/>
              </a:solidFill>
            </a:endParaRPr>
          </a:p>
          <a:p>
            <a:pPr algn="ctr">
              <a:buClr>
                <a:srgbClr val="00163B"/>
              </a:buClr>
            </a:pPr>
            <a:r>
              <a:rPr lang="da-DK" dirty="0" err="1">
                <a:solidFill>
                  <a:srgbClr val="FF0000"/>
                </a:solidFill>
              </a:rPr>
              <a:t>Enter</a:t>
            </a:r>
            <a:r>
              <a:rPr lang="da-DK" dirty="0">
                <a:solidFill>
                  <a:srgbClr val="FF0000"/>
                </a:solidFill>
              </a:rPr>
              <a:t> file in </a:t>
            </a:r>
            <a:r>
              <a:rPr lang="da-DK" dirty="0" err="1">
                <a:solidFill>
                  <a:srgbClr val="FF0000"/>
                </a:solidFill>
              </a:rPr>
              <a:t>which</a:t>
            </a:r>
            <a:r>
              <a:rPr lang="da-DK" dirty="0">
                <a:solidFill>
                  <a:srgbClr val="FF0000"/>
                </a:solidFill>
              </a:rPr>
              <a:t> to save the </a:t>
            </a:r>
            <a:r>
              <a:rPr lang="da-DK" dirty="0" err="1">
                <a:solidFill>
                  <a:srgbClr val="FF0000"/>
                </a:solidFill>
              </a:rPr>
              <a:t>key</a:t>
            </a:r>
            <a:r>
              <a:rPr lang="da-DK" dirty="0">
                <a:solidFill>
                  <a:srgbClr val="FF0000"/>
                </a:solidFill>
              </a:rPr>
              <a:t> (/Users/</a:t>
            </a:r>
            <a:r>
              <a:rPr lang="da-DK" dirty="0" err="1">
                <a:solidFill>
                  <a:srgbClr val="FF0000"/>
                </a:solidFill>
              </a:rPr>
              <a:t>kasper</a:t>
            </a:r>
            <a:r>
              <a:rPr lang="da-DK" dirty="0">
                <a:solidFill>
                  <a:srgbClr val="FF0000"/>
                </a:solidFill>
              </a:rPr>
              <a:t>/.</a:t>
            </a:r>
            <a:r>
              <a:rPr lang="da-DK" dirty="0" err="1">
                <a:solidFill>
                  <a:srgbClr val="FF0000"/>
                </a:solidFill>
              </a:rPr>
              <a:t>ssh</a:t>
            </a:r>
            <a:r>
              <a:rPr lang="da-DK" dirty="0">
                <a:solidFill>
                  <a:srgbClr val="FF0000"/>
                </a:solidFill>
              </a:rPr>
              <a:t>/</a:t>
            </a:r>
            <a:r>
              <a:rPr lang="da-DK" dirty="0" err="1">
                <a:solidFill>
                  <a:srgbClr val="FF0000"/>
                </a:solidFill>
              </a:rPr>
              <a:t>id_rsa</a:t>
            </a:r>
            <a:r>
              <a:rPr lang="da-DK" dirty="0">
                <a:solidFill>
                  <a:srgbClr val="FF0000"/>
                </a:solidFill>
              </a:rPr>
              <a:t>): </a:t>
            </a:r>
            <a:r>
              <a:rPr lang="da-DK" dirty="0">
                <a:solidFill>
                  <a:srgbClr val="00B050"/>
                </a:solidFill>
              </a:rPr>
              <a:t>/Users/</a:t>
            </a:r>
            <a:r>
              <a:rPr lang="da-DK" dirty="0" err="1">
                <a:solidFill>
                  <a:srgbClr val="00B050"/>
                </a:solidFill>
              </a:rPr>
              <a:t>kasper</a:t>
            </a:r>
            <a:r>
              <a:rPr lang="da-DK" dirty="0">
                <a:solidFill>
                  <a:srgbClr val="00B050"/>
                </a:solidFill>
              </a:rPr>
              <a:t>/.</a:t>
            </a:r>
            <a:r>
              <a:rPr lang="da-DK" dirty="0" err="1">
                <a:solidFill>
                  <a:srgbClr val="00B050"/>
                </a:solidFill>
              </a:rPr>
              <a:t>ssh</a:t>
            </a:r>
            <a:r>
              <a:rPr lang="da-DK" dirty="0">
                <a:solidFill>
                  <a:srgbClr val="00B050"/>
                </a:solidFill>
              </a:rPr>
              <a:t>/</a:t>
            </a:r>
            <a:r>
              <a:rPr lang="da-DK" dirty="0" err="1">
                <a:solidFill>
                  <a:srgbClr val="00B050"/>
                </a:solidFill>
              </a:rPr>
              <a:t>id_digitalocean</a:t>
            </a:r>
            <a:endParaRPr lang="da-DK" dirty="0">
              <a:solidFill>
                <a:srgbClr val="00B050"/>
              </a:solidFill>
            </a:endParaRPr>
          </a:p>
          <a:p>
            <a:pPr lvl="0">
              <a:buClr>
                <a:srgbClr val="00163B"/>
              </a:buClr>
            </a:pPr>
            <a:endParaRPr lang="da-DK" sz="2000" dirty="0">
              <a:solidFill>
                <a:srgbClr val="00163B"/>
              </a:solidFill>
            </a:endParaRPr>
          </a:p>
          <a:p>
            <a:pPr lvl="0">
              <a:buClr>
                <a:srgbClr val="00163B"/>
              </a:buClr>
            </a:pPr>
            <a:r>
              <a:rPr lang="da-DK" sz="2000" dirty="0">
                <a:solidFill>
                  <a:srgbClr val="00163B"/>
                </a:solidFill>
              </a:rPr>
              <a:t>Hvis du vil bruge et andet navn end standard:</a:t>
            </a:r>
          </a:p>
          <a:p>
            <a:pPr marL="342900" lvl="0" indent="-342900">
              <a:buClr>
                <a:srgbClr val="00163B"/>
              </a:buClr>
              <a:buFont typeface="Arial" panose="020B0604020202020204" pitchFamily="34" charset="0"/>
              <a:buChar char="•"/>
            </a:pPr>
            <a:r>
              <a:rPr lang="da-DK" sz="2000" dirty="0">
                <a:solidFill>
                  <a:srgbClr val="00163B"/>
                </a:solidFill>
              </a:rPr>
              <a:t>Du skal </a:t>
            </a:r>
            <a:r>
              <a:rPr lang="da-DK" sz="2000" i="1" dirty="0">
                <a:solidFill>
                  <a:srgbClr val="00163B"/>
                </a:solidFill>
              </a:rPr>
              <a:t>enten </a:t>
            </a:r>
            <a:r>
              <a:rPr lang="da-DK" sz="2000" dirty="0">
                <a:solidFill>
                  <a:srgbClr val="00163B"/>
                </a:solidFill>
              </a:rPr>
              <a:t>give hele stien inklusiv navn</a:t>
            </a:r>
          </a:p>
          <a:p>
            <a:pPr marL="342900" lvl="0" indent="-342900">
              <a:buClr>
                <a:srgbClr val="00163B"/>
              </a:buClr>
              <a:buFont typeface="Arial" panose="020B0604020202020204" pitchFamily="34" charset="0"/>
              <a:buChar char="•"/>
            </a:pPr>
            <a:r>
              <a:rPr lang="da-DK" sz="2000" i="1" dirty="0">
                <a:solidFill>
                  <a:srgbClr val="00163B"/>
                </a:solidFill>
              </a:rPr>
              <a:t>eller</a:t>
            </a:r>
            <a:r>
              <a:rPr lang="da-DK" sz="2000" dirty="0">
                <a:solidFill>
                  <a:srgbClr val="00163B"/>
                </a:solidFill>
              </a:rPr>
              <a:t> have </a:t>
            </a:r>
            <a:r>
              <a:rPr lang="da-DK" sz="2000" dirty="0" err="1">
                <a:solidFill>
                  <a:srgbClr val="00163B"/>
                </a:solidFill>
              </a:rPr>
              <a:t>working</a:t>
            </a:r>
            <a:r>
              <a:rPr lang="da-DK" sz="2000" dirty="0">
                <a:solidFill>
                  <a:srgbClr val="00163B"/>
                </a:solidFill>
              </a:rPr>
              <a:t> </a:t>
            </a:r>
            <a:r>
              <a:rPr lang="da-DK" sz="2000" dirty="0" err="1">
                <a:solidFill>
                  <a:srgbClr val="00163B"/>
                </a:solidFill>
              </a:rPr>
              <a:t>directory</a:t>
            </a:r>
            <a:r>
              <a:rPr lang="da-DK" sz="2000" dirty="0">
                <a:solidFill>
                  <a:srgbClr val="00163B"/>
                </a:solidFill>
              </a:rPr>
              <a:t> til ~/.</a:t>
            </a:r>
            <a:r>
              <a:rPr lang="da-DK" sz="2000" dirty="0" err="1">
                <a:solidFill>
                  <a:srgbClr val="00163B"/>
                </a:solidFill>
              </a:rPr>
              <a:t>ssh</a:t>
            </a:r>
            <a:endParaRPr lang="da-DK" sz="2000" dirty="0">
              <a:solidFill>
                <a:srgbClr val="00163B"/>
              </a:solidFill>
            </a:endParaRPr>
          </a:p>
          <a:p>
            <a:pPr lvl="0">
              <a:buClr>
                <a:srgbClr val="00163B"/>
              </a:buClr>
            </a:pPr>
            <a:endParaRPr lang="da-DK" sz="2000" dirty="0">
              <a:solidFill>
                <a:srgbClr val="00163B"/>
              </a:solidFill>
            </a:endParaRPr>
          </a:p>
        </p:txBody>
      </p:sp>
      <p:cxnSp>
        <p:nvCxnSpPr>
          <p:cNvPr id="8" name="Curved Connector 7">
            <a:extLst>
              <a:ext uri="{FF2B5EF4-FFF2-40B4-BE49-F238E27FC236}">
                <a16:creationId xmlns:a16="http://schemas.microsoft.com/office/drawing/2014/main" id="{2FD5038A-837A-FC4E-AB69-27A3CA67EC85}"/>
              </a:ext>
            </a:extLst>
          </p:cNvPr>
          <p:cNvCxnSpPr>
            <a:cxnSpLocks/>
          </p:cNvCxnSpPr>
          <p:nvPr/>
        </p:nvCxnSpPr>
        <p:spPr>
          <a:xfrm flipV="1">
            <a:off x="5903843" y="3856383"/>
            <a:ext cx="1123122" cy="665921"/>
          </a:xfrm>
          <a:prstGeom prst="curvedConnector3">
            <a:avLst>
              <a:gd name="adj1" fmla="val 103982"/>
            </a:avLst>
          </a:prstGeom>
          <a:ln>
            <a:solidFill>
              <a:schemeClr val="accent1">
                <a:shade val="95000"/>
                <a:satMod val="105000"/>
              </a:schemeClr>
            </a:solidFill>
            <a:headEnd w="lg" len="lg"/>
            <a:tailEnd type="triangle" w="lg" len="lg"/>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6"/>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a:solidFill>
                  <a:srgbClr val="FBB040"/>
                </a:solidFill>
                <a:latin typeface="Verdana"/>
                <a:ea typeface="Verdana"/>
                <a:cs typeface="Verdana"/>
                <a:sym typeface="Verdana"/>
              </a:rPr>
              <a:t>Logging in using ssh keys</a:t>
            </a:r>
            <a:endParaRPr sz="2485" b="1">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C43C21E5-4F11-CC49-8DB7-075BDCB703DF}"/>
              </a:ext>
            </a:extLst>
          </p:cNvPr>
          <p:cNvSpPr>
            <a:spLocks noGrp="1"/>
          </p:cNvSpPr>
          <p:nvPr>
            <p:ph type="body" idx="2"/>
          </p:nvPr>
        </p:nvSpPr>
        <p:spPr/>
        <p:txBody>
          <a:bodyPr/>
          <a:lstStyle/>
          <a:p>
            <a:r>
              <a:rPr lang="da-DK" dirty="0"/>
              <a:t>From </a:t>
            </a:r>
            <a:r>
              <a:rPr lang="da-DK" dirty="0" err="1"/>
              <a:t>git-bash</a:t>
            </a:r>
            <a:endParaRPr lang="da-DK" dirty="0"/>
          </a:p>
          <a:p>
            <a:r>
              <a:rPr lang="da-DK" dirty="0" err="1"/>
              <a:t>ssh</a:t>
            </a:r>
            <a:r>
              <a:rPr lang="da-DK" dirty="0"/>
              <a:t> </a:t>
            </a:r>
            <a:r>
              <a:rPr lang="da-DK" dirty="0" err="1"/>
              <a:t>username@ip-address</a:t>
            </a:r>
            <a:endParaRPr lang="da-DK" dirty="0"/>
          </a:p>
          <a:p>
            <a:endParaRPr lang="da-DK" dirty="0"/>
          </a:p>
          <a:p>
            <a:r>
              <a:rPr lang="da-DK" dirty="0"/>
              <a:t>If </a:t>
            </a:r>
            <a:r>
              <a:rPr lang="da-DK" dirty="0" err="1"/>
              <a:t>you</a:t>
            </a:r>
            <a:r>
              <a:rPr lang="da-DK" dirty="0"/>
              <a:t> </a:t>
            </a:r>
            <a:r>
              <a:rPr lang="da-DK" dirty="0" err="1"/>
              <a:t>saved</a:t>
            </a:r>
            <a:r>
              <a:rPr lang="da-DK" dirty="0"/>
              <a:t> </a:t>
            </a:r>
            <a:r>
              <a:rPr lang="da-DK" dirty="0" err="1"/>
              <a:t>your</a:t>
            </a:r>
            <a:r>
              <a:rPr lang="da-DK" dirty="0"/>
              <a:t> </a:t>
            </a:r>
            <a:r>
              <a:rPr lang="da-DK" dirty="0" err="1"/>
              <a:t>key</a:t>
            </a:r>
            <a:r>
              <a:rPr lang="da-DK" dirty="0"/>
              <a:t> in a file </a:t>
            </a:r>
            <a:r>
              <a:rPr lang="da-DK" dirty="0" err="1"/>
              <a:t>other</a:t>
            </a:r>
            <a:r>
              <a:rPr lang="da-DK" dirty="0"/>
              <a:t> </a:t>
            </a:r>
            <a:r>
              <a:rPr lang="da-DK" dirty="0" err="1"/>
              <a:t>than</a:t>
            </a:r>
            <a:r>
              <a:rPr lang="da-DK" dirty="0"/>
              <a:t> </a:t>
            </a:r>
            <a:r>
              <a:rPr lang="da-DK" dirty="0" err="1"/>
              <a:t>id_rsa</a:t>
            </a:r>
            <a:r>
              <a:rPr lang="da-DK" dirty="0"/>
              <a:t>, </a:t>
            </a:r>
            <a:r>
              <a:rPr lang="da-DK" dirty="0" err="1"/>
              <a:t>then</a:t>
            </a:r>
            <a:r>
              <a:rPr lang="da-DK" dirty="0"/>
              <a:t> </a:t>
            </a:r>
            <a:r>
              <a:rPr lang="da-DK" dirty="0" err="1"/>
              <a:t>you</a:t>
            </a:r>
            <a:r>
              <a:rPr lang="da-DK" dirty="0"/>
              <a:t> must </a:t>
            </a:r>
            <a:r>
              <a:rPr lang="da-DK" dirty="0" err="1"/>
              <a:t>tell</a:t>
            </a:r>
            <a:r>
              <a:rPr lang="da-DK" dirty="0"/>
              <a:t> the file </a:t>
            </a:r>
            <a:r>
              <a:rPr lang="da-DK" dirty="0" err="1"/>
              <a:t>name</a:t>
            </a:r>
            <a:r>
              <a:rPr lang="da-DK" dirty="0"/>
              <a:t> with the </a:t>
            </a:r>
            <a:r>
              <a:rPr lang="da-DK" dirty="0" err="1"/>
              <a:t>key</a:t>
            </a:r>
            <a:r>
              <a:rPr lang="da-DK" dirty="0"/>
              <a:t> (</a:t>
            </a:r>
            <a:r>
              <a:rPr lang="da-DK" dirty="0" err="1"/>
              <a:t>using</a:t>
            </a:r>
            <a:r>
              <a:rPr lang="da-DK" dirty="0"/>
              <a:t> –i):</a:t>
            </a:r>
          </a:p>
          <a:p>
            <a:endParaRPr lang="da-DK" dirty="0"/>
          </a:p>
          <a:p>
            <a:r>
              <a:rPr lang="da-DK" dirty="0" err="1"/>
              <a:t>ssh</a:t>
            </a:r>
            <a:r>
              <a:rPr lang="da-DK" dirty="0"/>
              <a:t> –i </a:t>
            </a:r>
            <a:r>
              <a:rPr lang="da-DK" dirty="0" err="1"/>
              <a:t>filepathofprivatekey</a:t>
            </a:r>
            <a:r>
              <a:rPr lang="da-DK" dirty="0"/>
              <a:t> </a:t>
            </a:r>
            <a:r>
              <a:rPr lang="da-DK" dirty="0" err="1"/>
              <a:t>username@ip-address</a:t>
            </a:r>
            <a:endParaRPr lang="da-DK" dirty="0"/>
          </a:p>
          <a:p>
            <a:endParaRPr lang="da-DK"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7"/>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a:solidFill>
                  <a:srgbClr val="FBB040"/>
                </a:solidFill>
                <a:latin typeface="Verdana"/>
                <a:ea typeface="Verdana"/>
                <a:cs typeface="Verdana"/>
                <a:sym typeface="Verdana"/>
              </a:rPr>
              <a:t>The ssh config file</a:t>
            </a:r>
            <a:endParaRPr sz="2485" b="1">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764440D8-3E9B-9F44-B7A9-E285AA5F2FE0}"/>
              </a:ext>
            </a:extLst>
          </p:cNvPr>
          <p:cNvSpPr>
            <a:spLocks noGrp="1"/>
          </p:cNvSpPr>
          <p:nvPr>
            <p:ph type="body" idx="2"/>
          </p:nvPr>
        </p:nvSpPr>
        <p:spPr/>
        <p:txBody>
          <a:bodyPr/>
          <a:lstStyle/>
          <a:p>
            <a:r>
              <a:rPr lang="da-DK" dirty="0"/>
              <a:t>If </a:t>
            </a:r>
            <a:r>
              <a:rPr lang="da-DK" dirty="0" err="1"/>
              <a:t>you</a:t>
            </a:r>
            <a:r>
              <a:rPr lang="da-DK" dirty="0"/>
              <a:t> </a:t>
            </a:r>
            <a:r>
              <a:rPr lang="da-DK" dirty="0" err="1"/>
              <a:t>are</a:t>
            </a:r>
            <a:r>
              <a:rPr lang="da-DK" dirty="0"/>
              <a:t> </a:t>
            </a:r>
            <a:r>
              <a:rPr lang="da-DK" dirty="0" err="1"/>
              <a:t>logging</a:t>
            </a:r>
            <a:r>
              <a:rPr lang="da-DK" dirty="0"/>
              <a:t> in and out of the server </a:t>
            </a:r>
            <a:r>
              <a:rPr lang="da-DK" dirty="0" err="1"/>
              <a:t>very</a:t>
            </a:r>
            <a:r>
              <a:rPr lang="da-DK" dirty="0"/>
              <a:t> </a:t>
            </a:r>
            <a:r>
              <a:rPr lang="da-DK" dirty="0" err="1"/>
              <a:t>often</a:t>
            </a:r>
            <a:r>
              <a:rPr lang="da-DK" dirty="0"/>
              <a:t> </a:t>
            </a:r>
            <a:r>
              <a:rPr lang="da-DK" dirty="0" err="1"/>
              <a:t>you</a:t>
            </a:r>
            <a:r>
              <a:rPr lang="da-DK" dirty="0"/>
              <a:t> </a:t>
            </a:r>
            <a:r>
              <a:rPr lang="da-DK" dirty="0" err="1"/>
              <a:t>get</a:t>
            </a:r>
            <a:r>
              <a:rPr lang="da-DK" dirty="0"/>
              <a:t> </a:t>
            </a:r>
            <a:r>
              <a:rPr lang="da-DK" dirty="0" err="1"/>
              <a:t>tired</a:t>
            </a:r>
            <a:r>
              <a:rPr lang="da-DK" dirty="0"/>
              <a:t> of </a:t>
            </a:r>
            <a:r>
              <a:rPr lang="da-DK" dirty="0" err="1"/>
              <a:t>remembering</a:t>
            </a:r>
            <a:r>
              <a:rPr lang="da-DK" dirty="0"/>
              <a:t> the ip-</a:t>
            </a:r>
            <a:r>
              <a:rPr lang="da-DK" dirty="0" err="1"/>
              <a:t>address</a:t>
            </a:r>
            <a:r>
              <a:rPr lang="da-DK" dirty="0"/>
              <a:t> </a:t>
            </a:r>
            <a:r>
              <a:rPr lang="da-DK" dirty="0" err="1"/>
              <a:t>number</a:t>
            </a:r>
            <a:r>
              <a:rPr lang="da-DK" dirty="0"/>
              <a:t> and </a:t>
            </a:r>
            <a:r>
              <a:rPr lang="da-DK" dirty="0" err="1"/>
              <a:t>other</a:t>
            </a:r>
            <a:r>
              <a:rPr lang="da-DK" dirty="0"/>
              <a:t> parameters</a:t>
            </a:r>
          </a:p>
          <a:p>
            <a:endParaRPr lang="da-DK" dirty="0"/>
          </a:p>
          <a:p>
            <a:r>
              <a:rPr lang="da-DK" dirty="0" err="1"/>
              <a:t>You</a:t>
            </a:r>
            <a:r>
              <a:rPr lang="da-DK" dirty="0"/>
              <a:t> </a:t>
            </a:r>
            <a:r>
              <a:rPr lang="da-DK" dirty="0" err="1"/>
              <a:t>can</a:t>
            </a:r>
            <a:r>
              <a:rPr lang="da-DK" dirty="0"/>
              <a:t> have a file </a:t>
            </a:r>
            <a:r>
              <a:rPr lang="da-DK" dirty="0" err="1"/>
              <a:t>named</a:t>
            </a:r>
            <a:r>
              <a:rPr lang="da-DK" dirty="0"/>
              <a:t> </a:t>
            </a:r>
            <a:r>
              <a:rPr lang="da-DK" dirty="0" err="1"/>
              <a:t>config</a:t>
            </a:r>
            <a:r>
              <a:rPr lang="da-DK" dirty="0"/>
              <a:t> in the .</a:t>
            </a:r>
            <a:r>
              <a:rPr lang="da-DK" dirty="0" err="1"/>
              <a:t>ssh</a:t>
            </a:r>
            <a:r>
              <a:rPr lang="da-DK" dirty="0"/>
              <a:t> folder</a:t>
            </a:r>
          </a:p>
          <a:p>
            <a:endParaRPr lang="da-DK" dirty="0"/>
          </a:p>
          <a:p>
            <a:r>
              <a:rPr lang="da-DK" dirty="0" err="1"/>
              <a:t>Having</a:t>
            </a:r>
            <a:r>
              <a:rPr lang="da-DK" dirty="0"/>
              <a:t> an </a:t>
            </a:r>
            <a:r>
              <a:rPr lang="da-DK" dirty="0" err="1"/>
              <a:t>ssh</a:t>
            </a:r>
            <a:r>
              <a:rPr lang="da-DK" dirty="0"/>
              <a:t> file </a:t>
            </a:r>
            <a:r>
              <a:rPr lang="da-DK" dirty="0" err="1"/>
              <a:t>allows</a:t>
            </a:r>
            <a:r>
              <a:rPr lang="da-DK" dirty="0"/>
              <a:t> </a:t>
            </a:r>
            <a:r>
              <a:rPr lang="da-DK" dirty="0" err="1"/>
              <a:t>us</a:t>
            </a:r>
            <a:r>
              <a:rPr lang="da-DK" dirty="0"/>
              <a:t> to log in as:</a:t>
            </a:r>
          </a:p>
          <a:p>
            <a:r>
              <a:rPr lang="da-DK" dirty="0" err="1"/>
              <a:t>ssh</a:t>
            </a:r>
            <a:r>
              <a:rPr lang="da-DK" dirty="0"/>
              <a:t> </a:t>
            </a:r>
            <a:r>
              <a:rPr lang="da-DK" dirty="0" err="1"/>
              <a:t>ralfpriv</a:t>
            </a:r>
            <a:endParaRPr lang="da-DK" dirty="0"/>
          </a:p>
          <a:p>
            <a:endParaRPr lang="da-DK" dirty="0"/>
          </a:p>
          <a:p>
            <a:endParaRPr lang="da-DK" dirty="0"/>
          </a:p>
        </p:txBody>
      </p:sp>
      <p:graphicFrame>
        <p:nvGraphicFramePr>
          <p:cNvPr id="328" name="Google Shape;328;p47"/>
          <p:cNvGraphicFramePr/>
          <p:nvPr/>
        </p:nvGraphicFramePr>
        <p:xfrm>
          <a:off x="2539114" y="4201822"/>
          <a:ext cx="6352950" cy="1669110"/>
        </p:xfrm>
        <a:graphic>
          <a:graphicData uri="http://schemas.openxmlformats.org/drawingml/2006/table">
            <a:tbl>
              <a:tblPr firstRow="1" bandRow="1">
                <a:noFill/>
                <a:tableStyleId>{EA09F2B4-DF30-49C4-A4C2-1C5C415E7D44}</a:tableStyleId>
              </a:tblPr>
              <a:tblGrid>
                <a:gridCol w="6352950">
                  <a:extLst>
                    <a:ext uri="{9D8B030D-6E8A-4147-A177-3AD203B41FA5}">
                      <a16:colId xmlns:a16="http://schemas.microsoft.com/office/drawing/2014/main" val="20000"/>
                    </a:ext>
                  </a:extLst>
                </a:gridCol>
              </a:tblGrid>
              <a:tr h="1331700">
                <a:tc>
                  <a:txBody>
                    <a:bodyPr/>
                    <a:lstStyle/>
                    <a:p>
                      <a:pPr marL="0" marR="0" lvl="0" indent="0" algn="l" rtl="0">
                        <a:spcBef>
                          <a:spcPts val="0"/>
                        </a:spcBef>
                        <a:spcAft>
                          <a:spcPts val="0"/>
                        </a:spcAft>
                        <a:buClr>
                          <a:schemeClr val="dk1"/>
                        </a:buClr>
                        <a:buFont typeface="Calibri"/>
                        <a:buNone/>
                      </a:pPr>
                      <a:r>
                        <a:rPr lang="da-DK" sz="2600"/>
                        <a:t>Host ralfpriv</a:t>
                      </a:r>
                      <a:endParaRPr sz="2600"/>
                    </a:p>
                    <a:p>
                      <a:pPr marL="0" marR="0" lvl="0" indent="0" algn="l" rtl="0">
                        <a:spcBef>
                          <a:spcPts val="0"/>
                        </a:spcBef>
                        <a:spcAft>
                          <a:spcPts val="0"/>
                        </a:spcAft>
                        <a:buClr>
                          <a:schemeClr val="dk1"/>
                        </a:buClr>
                        <a:buFont typeface="Calibri"/>
                        <a:buNone/>
                      </a:pPr>
                      <a:r>
                        <a:rPr lang="da-DK" sz="2600"/>
                        <a:t>    HostName 95.85.40.235</a:t>
                      </a:r>
                      <a:endParaRPr/>
                    </a:p>
                    <a:p>
                      <a:pPr marL="0" marR="0" lvl="0" indent="0" algn="l" rtl="0">
                        <a:spcBef>
                          <a:spcPts val="0"/>
                        </a:spcBef>
                        <a:spcAft>
                          <a:spcPts val="0"/>
                        </a:spcAft>
                        <a:buClr>
                          <a:schemeClr val="dk1"/>
                        </a:buClr>
                        <a:buFont typeface="Calibri"/>
                        <a:buNone/>
                      </a:pPr>
                      <a:r>
                        <a:rPr lang="da-DK" sz="2600"/>
                        <a:t>    User ralf</a:t>
                      </a:r>
                      <a:endParaRPr sz="2600"/>
                    </a:p>
                    <a:p>
                      <a:pPr marL="0" marR="0" lvl="0" indent="0" algn="l" rtl="0">
                        <a:spcBef>
                          <a:spcPts val="0"/>
                        </a:spcBef>
                        <a:spcAft>
                          <a:spcPts val="0"/>
                        </a:spcAft>
                        <a:buClr>
                          <a:schemeClr val="dk1"/>
                        </a:buClr>
                        <a:buFont typeface="Calibri"/>
                        <a:buNone/>
                      </a:pPr>
                      <a:r>
                        <a:rPr lang="da-DK" sz="2600"/>
                        <a:t>	IdentityFile ~/.ssh/digitalocean</a:t>
                      </a:r>
                      <a:endParaRPr sz="2600"/>
                    </a:p>
                  </a:txBody>
                  <a:tcPr marL="84125" marR="84125" marT="42075" marB="42075"/>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2485" b="1" i="0" u="none" strike="noStrike" cap="none" dirty="0">
                <a:solidFill>
                  <a:srgbClr val="FBB040"/>
                </a:solidFill>
                <a:latin typeface="Verdana"/>
                <a:ea typeface="Verdana"/>
                <a:cs typeface="Verdana"/>
                <a:sym typeface="Verdana"/>
              </a:rPr>
              <a:t>Agenda</a:t>
            </a:r>
            <a:endParaRPr sz="2485" b="1" i="0" u="none" strike="noStrike" cap="none" dirty="0">
              <a:solidFill>
                <a:srgbClr val="FBB040"/>
              </a:solidFill>
              <a:latin typeface="Verdana"/>
              <a:ea typeface="Verdana"/>
              <a:cs typeface="Verdana"/>
              <a:sym typeface="Verdana"/>
            </a:endParaRPr>
          </a:p>
        </p:txBody>
      </p:sp>
      <p:sp>
        <p:nvSpPr>
          <p:cNvPr id="69" name="Google Shape;69;p11"/>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Gennemgang fra sidste uge</a:t>
            </a:r>
          </a:p>
          <a:p>
            <a:pPr marL="257222" marR="0" lvl="0" indent="-257222" algn="l" rtl="0">
              <a:spcBef>
                <a:spcPts val="0"/>
              </a:spcBef>
              <a:spcAft>
                <a:spcPts val="0"/>
              </a:spcAft>
              <a:buClr>
                <a:srgbClr val="FBB040"/>
              </a:buClr>
              <a:buSzPts val="1795"/>
              <a:buFont typeface="Noto Sans Symbols"/>
              <a:buChar char="▪"/>
            </a:pPr>
            <a:r>
              <a:rPr lang="da-DK" dirty="0" err="1"/>
              <a:t>Eval</a:t>
            </a:r>
            <a:r>
              <a:rPr lang="da-DK" dirty="0"/>
              <a:t> af modul 1 </a:t>
            </a:r>
            <a:endParaRPr lang="da-DK" sz="1795" b="0" i="0" u="none" strike="noStrike" cap="none" dirty="0">
              <a:solidFill>
                <a:srgbClr val="00163B"/>
              </a:solidFill>
              <a:latin typeface="Verdana"/>
              <a:ea typeface="Verdana"/>
              <a:cs typeface="Verdana"/>
              <a:sym typeface="Verdana"/>
            </a:endParaRPr>
          </a:p>
          <a:p>
            <a:pPr marL="257222" marR="0" lvl="0" indent="-257222" algn="l" rtl="0">
              <a:spcBef>
                <a:spcPts val="0"/>
              </a:spcBef>
              <a:spcAft>
                <a:spcPts val="0"/>
              </a:spcAft>
              <a:buClr>
                <a:srgbClr val="FBB040"/>
              </a:buClr>
              <a:buSzPts val="1795"/>
              <a:buFont typeface="Noto Sans Symbols"/>
              <a:buChar char="▪"/>
            </a:pPr>
            <a:endParaRPr lang="da-DK" dirty="0"/>
          </a:p>
          <a:p>
            <a:pPr marL="257222" marR="0" lvl="0" indent="-257222" algn="l" rtl="0">
              <a:spcBef>
                <a:spcPts val="0"/>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What</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does</a:t>
            </a:r>
            <a:r>
              <a:rPr lang="da-DK" sz="1795" b="0" i="0" u="none" strike="noStrike" cap="none" dirty="0">
                <a:solidFill>
                  <a:srgbClr val="00163B"/>
                </a:solidFill>
                <a:latin typeface="Verdana"/>
                <a:ea typeface="Verdana"/>
                <a:cs typeface="Verdana"/>
                <a:sym typeface="Verdana"/>
              </a:rPr>
              <a:t> an operating system do</a:t>
            </a:r>
            <a:endParaRPr sz="1795" b="0" i="0" u="none" strike="noStrike" cap="none" dirty="0">
              <a:solidFill>
                <a:srgbClr val="00163B"/>
              </a:solidFill>
              <a:latin typeface="Verdana"/>
              <a:ea typeface="Verdana"/>
              <a:cs typeface="Verdana"/>
              <a:sym typeface="Verdana"/>
            </a:endParaRPr>
          </a:p>
          <a:p>
            <a:pPr marL="257222" marR="0" lvl="0" indent="-143239" algn="l" rtl="0">
              <a:spcBef>
                <a:spcPts val="359"/>
              </a:spcBef>
              <a:spcAft>
                <a:spcPts val="0"/>
              </a:spcAft>
              <a:buClr>
                <a:srgbClr val="FBB040"/>
              </a:buClr>
              <a:buSzPts val="1795"/>
              <a:buFont typeface="Noto Sans Symbols"/>
              <a:buNone/>
            </a:pPr>
            <a:endParaRPr sz="1795" b="0" i="0" u="none" strike="noStrike" cap="none" dirty="0">
              <a:solidFill>
                <a:srgbClr val="00163B"/>
              </a:solidFill>
              <a:latin typeface="Verdana"/>
              <a:ea typeface="Verdana"/>
              <a:cs typeface="Verdana"/>
              <a:sym typeface="Verdana"/>
            </a:endParaRPr>
          </a:p>
          <a:p>
            <a:pPr marL="0" marR="0" lvl="0" indent="0" algn="l" rtl="0">
              <a:spcBef>
                <a:spcPts val="359"/>
              </a:spcBef>
              <a:spcAft>
                <a:spcPts val="0"/>
              </a:spcAft>
              <a:buClr>
                <a:srgbClr val="FBB040"/>
              </a:buClr>
              <a:buFont typeface="Noto Sans Symbols"/>
              <a:buNone/>
            </a:pPr>
            <a:r>
              <a:rPr lang="da-DK" sz="1795" b="1" i="0" u="none" strike="noStrike" cap="none" dirty="0">
                <a:solidFill>
                  <a:srgbClr val="00163B"/>
                </a:solidFill>
                <a:latin typeface="Verdana"/>
                <a:ea typeface="Verdana"/>
                <a:cs typeface="Verdana"/>
                <a:sym typeface="Verdana"/>
              </a:rPr>
              <a:t>Practical </a:t>
            </a:r>
            <a:r>
              <a:rPr lang="da-DK" sz="1795" b="1" i="0" u="none" strike="noStrike" cap="none" dirty="0" err="1">
                <a:solidFill>
                  <a:srgbClr val="00163B"/>
                </a:solidFill>
                <a:latin typeface="Verdana"/>
                <a:ea typeface="Verdana"/>
                <a:cs typeface="Verdana"/>
                <a:sym typeface="Verdana"/>
              </a:rPr>
              <a:t>stuff</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Connect with Linux</a:t>
            </a:r>
            <a:endParaRPr sz="1795" b="0" i="0" u="none" strike="noStrike" cap="none" dirty="0">
              <a:solidFill>
                <a:srgbClr val="00163B"/>
              </a:solidFill>
              <a:latin typeface="Verdana"/>
              <a:ea typeface="Verdana"/>
              <a:cs typeface="Verdana"/>
              <a:sym typeface="Verdana"/>
            </a:endParaRPr>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Create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users</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Log in</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Copy</a:t>
            </a:r>
            <a:r>
              <a:rPr lang="da-DK" sz="1795" b="0" i="0" u="none" strike="noStrike" cap="none" dirty="0">
                <a:solidFill>
                  <a:srgbClr val="00163B"/>
                </a:solidFill>
                <a:latin typeface="Verdana"/>
                <a:ea typeface="Verdana"/>
                <a:cs typeface="Verdana"/>
                <a:sym typeface="Verdana"/>
              </a:rPr>
              <a:t> files up / </a:t>
            </a:r>
            <a:r>
              <a:rPr lang="da-DK" sz="1795" b="0" i="0" u="none" strike="noStrike" cap="none" dirty="0" err="1">
                <a:solidFill>
                  <a:srgbClr val="00163B"/>
                </a:solidFill>
                <a:latin typeface="Verdana"/>
                <a:ea typeface="Verdana"/>
                <a:cs typeface="Verdana"/>
                <a:sym typeface="Verdana"/>
              </a:rPr>
              <a:t>down</a:t>
            </a:r>
            <a:r>
              <a:rPr lang="da-DK" sz="1795" b="0" i="0" u="none" strike="noStrike" cap="none" dirty="0">
                <a:solidFill>
                  <a:srgbClr val="00163B"/>
                </a:solidFill>
                <a:latin typeface="Verdana"/>
                <a:ea typeface="Verdana"/>
                <a:cs typeface="Verdana"/>
                <a:sym typeface="Verdana"/>
              </a:rPr>
              <a:t> </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Move</a:t>
            </a:r>
            <a:r>
              <a:rPr lang="da-DK" sz="1795" b="0" i="0" u="none" strike="noStrike" cap="none" dirty="0">
                <a:solidFill>
                  <a:srgbClr val="00163B"/>
                </a:solidFill>
                <a:latin typeface="Verdana"/>
                <a:ea typeface="Verdana"/>
                <a:cs typeface="Verdana"/>
                <a:sym typeface="Verdana"/>
              </a:rPr>
              <a:t> files </a:t>
            </a:r>
            <a:r>
              <a:rPr lang="da-DK" sz="1795" b="0" i="0" u="none" strike="noStrike" cap="none" dirty="0" err="1">
                <a:solidFill>
                  <a:srgbClr val="00163B"/>
                </a:solidFill>
                <a:latin typeface="Verdana"/>
                <a:ea typeface="Verdana"/>
                <a:cs typeface="Verdana"/>
                <a:sym typeface="Verdana"/>
              </a:rPr>
              <a:t>around</a:t>
            </a:r>
            <a:r>
              <a:rPr lang="da-DK" sz="1795" b="0" i="0" u="none" strike="noStrike" cap="none" dirty="0">
                <a:solidFill>
                  <a:srgbClr val="00163B"/>
                </a:solidFill>
                <a:latin typeface="Verdana"/>
                <a:ea typeface="Verdana"/>
                <a:cs typeface="Verdana"/>
                <a:sym typeface="Verdana"/>
              </a:rPr>
              <a:t> (mv and </a:t>
            </a:r>
            <a:r>
              <a:rPr lang="da-DK" sz="1795" b="0" i="0" u="none" strike="noStrike" cap="none" dirty="0" err="1">
                <a:solidFill>
                  <a:srgbClr val="00163B"/>
                </a:solidFill>
                <a:latin typeface="Verdana"/>
                <a:ea typeface="Verdana"/>
                <a:cs typeface="Verdana"/>
                <a:sym typeface="Verdana"/>
              </a:rPr>
              <a:t>cp</a:t>
            </a:r>
            <a:r>
              <a:rPr lang="da-DK" sz="1795" b="0" i="0" u="none" strike="noStrike" cap="none" dirty="0">
                <a:solidFill>
                  <a:srgbClr val="00163B"/>
                </a:solidFill>
                <a:latin typeface="Verdana"/>
                <a:ea typeface="Verdana"/>
                <a:cs typeface="Verdana"/>
                <a:sym typeface="Verdana"/>
              </a:rPr>
              <a:t>)</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err="1">
                <a:solidFill>
                  <a:srgbClr val="00163B"/>
                </a:solidFill>
                <a:latin typeface="Verdana"/>
                <a:ea typeface="Verdana"/>
                <a:cs typeface="Verdana"/>
                <a:sym typeface="Verdana"/>
              </a:rPr>
              <a:t>Create</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catalogs</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Rights (</a:t>
            </a:r>
            <a:r>
              <a:rPr lang="da-DK" sz="1795" b="0" i="0" u="none" strike="noStrike" cap="none" dirty="0" err="1">
                <a:solidFill>
                  <a:srgbClr val="00163B"/>
                </a:solidFill>
                <a:latin typeface="Verdana"/>
                <a:ea typeface="Verdana"/>
                <a:cs typeface="Verdana"/>
                <a:sym typeface="Verdana"/>
              </a:rPr>
              <a:t>root</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admin</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user</a:t>
            </a:r>
            <a:r>
              <a:rPr lang="da-DK" sz="1795" b="0" i="0" u="none" strike="noStrike" cap="none" dirty="0">
                <a:solidFill>
                  <a:srgbClr val="00163B"/>
                </a:solidFill>
                <a:latin typeface="Verdana"/>
                <a:ea typeface="Verdana"/>
                <a:cs typeface="Verdana"/>
                <a:sym typeface="Verdana"/>
              </a:rPr>
              <a:t> - </a:t>
            </a:r>
            <a:r>
              <a:rPr lang="da-DK" sz="1795" b="0" i="0" u="none" strike="noStrike" cap="none" dirty="0" err="1">
                <a:solidFill>
                  <a:srgbClr val="00163B"/>
                </a:solidFill>
                <a:latin typeface="Verdana"/>
                <a:ea typeface="Verdana"/>
                <a:cs typeface="Verdana"/>
                <a:sym typeface="Verdana"/>
              </a:rPr>
              <a:t>rwx</a:t>
            </a:r>
            <a:r>
              <a:rPr lang="da-DK" sz="1795" b="0" i="0" u="none" strike="noStrike" cap="none" dirty="0">
                <a:solidFill>
                  <a:srgbClr val="00163B"/>
                </a:solidFill>
                <a:latin typeface="Verdana"/>
                <a:ea typeface="Verdana"/>
                <a:cs typeface="Verdana"/>
                <a:sym typeface="Verdana"/>
              </a:rPr>
              <a:t> - </a:t>
            </a:r>
            <a:r>
              <a:rPr lang="da-DK" sz="1795" b="0" i="0" u="none" strike="noStrike" cap="none" dirty="0" err="1">
                <a:solidFill>
                  <a:srgbClr val="00163B"/>
                </a:solidFill>
                <a:latin typeface="Verdana"/>
                <a:ea typeface="Verdana"/>
                <a:cs typeface="Verdana"/>
                <a:sym typeface="Verdana"/>
              </a:rPr>
              <a:t>sudo</a:t>
            </a:r>
            <a:r>
              <a:rPr lang="da-DK" sz="1795" b="0" i="0" u="none" strike="noStrike" cap="none" dirty="0">
                <a:solidFill>
                  <a:srgbClr val="00163B"/>
                </a:solidFill>
                <a:latin typeface="Verdana"/>
                <a:ea typeface="Verdana"/>
                <a:cs typeface="Verdana"/>
                <a:sym typeface="Verdana"/>
              </a:rPr>
              <a:t>)</a:t>
            </a:r>
            <a:endParaRPr dirty="0"/>
          </a:p>
          <a:p>
            <a:pPr marL="257222" marR="0" lvl="0" indent="-257222" algn="l" rtl="0">
              <a:spcBef>
                <a:spcPts val="359"/>
              </a:spcBef>
              <a:spcAft>
                <a:spcPts val="0"/>
              </a:spcAft>
              <a:buClr>
                <a:srgbClr val="FBB040"/>
              </a:buClr>
              <a:buSzPts val="1795"/>
              <a:buFont typeface="Noto Sans Symbols"/>
              <a:buChar char="▪"/>
            </a:pPr>
            <a:r>
              <a:rPr lang="da-DK" sz="1795" b="0" i="0" u="none" strike="noStrike" cap="none" dirty="0">
                <a:solidFill>
                  <a:srgbClr val="00163B"/>
                </a:solidFill>
                <a:latin typeface="Verdana"/>
                <a:ea typeface="Verdana"/>
                <a:cs typeface="Verdana"/>
                <a:sym typeface="Verdana"/>
              </a:rPr>
              <a:t>Standard in and out, </a:t>
            </a:r>
            <a:r>
              <a:rPr lang="da-DK" sz="1795" b="0" i="0" u="none" strike="noStrike" cap="none" dirty="0" err="1">
                <a:solidFill>
                  <a:srgbClr val="00163B"/>
                </a:solidFill>
                <a:latin typeface="Verdana"/>
                <a:ea typeface="Verdana"/>
                <a:cs typeface="Verdana"/>
                <a:sym typeface="Verdana"/>
              </a:rPr>
              <a:t>piping</a:t>
            </a:r>
            <a:r>
              <a:rPr lang="da-DK" sz="1795" b="0" i="0" u="none" strike="noStrike" cap="none" dirty="0">
                <a:solidFill>
                  <a:srgbClr val="00163B"/>
                </a:solidFill>
                <a:latin typeface="Verdana"/>
                <a:ea typeface="Verdana"/>
                <a:cs typeface="Verdana"/>
                <a:sym typeface="Verdana"/>
              </a:rPr>
              <a:t>, </a:t>
            </a:r>
            <a:r>
              <a:rPr lang="da-DK" sz="1795" b="0" i="0" u="none" strike="noStrike" cap="none" dirty="0" err="1">
                <a:solidFill>
                  <a:srgbClr val="00163B"/>
                </a:solidFill>
                <a:latin typeface="Verdana"/>
                <a:ea typeface="Verdana"/>
                <a:cs typeface="Verdana"/>
                <a:sym typeface="Verdana"/>
              </a:rPr>
              <a:t>grep</a:t>
            </a:r>
            <a:endParaRPr sz="1795" b="0" i="0" u="none" strike="noStrike" cap="none" dirty="0">
              <a:solidFill>
                <a:srgbClr val="00163B"/>
              </a:solidFill>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a:solidFill>
                  <a:srgbClr val="FBB040"/>
                </a:solidFill>
                <a:latin typeface="Verdana"/>
                <a:ea typeface="Verdana"/>
                <a:cs typeface="Verdana"/>
                <a:sym typeface="Verdana"/>
              </a:rPr>
              <a:t>Encryption principle of SSH</a:t>
            </a:r>
            <a:endParaRPr sz="2485" b="1">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8AF400B5-2B55-C641-A5F5-830A9F2C672E}"/>
              </a:ext>
            </a:extLst>
          </p:cNvPr>
          <p:cNvSpPr>
            <a:spLocks noGrp="1"/>
          </p:cNvSpPr>
          <p:nvPr>
            <p:ph type="body" idx="2"/>
          </p:nvPr>
        </p:nvSpPr>
        <p:spPr/>
        <p:txBody>
          <a:bodyPr/>
          <a:lstStyle/>
          <a:p>
            <a:pPr marL="114618" indent="0">
              <a:buNone/>
            </a:pPr>
            <a:r>
              <a:rPr lang="da-DK" dirty="0" err="1"/>
              <a:t>Outside</a:t>
            </a:r>
            <a:r>
              <a:rPr lang="da-DK" dirty="0"/>
              <a:t> of </a:t>
            </a:r>
            <a:r>
              <a:rPr lang="da-DK" dirty="0" err="1"/>
              <a:t>our</a:t>
            </a:r>
            <a:r>
              <a:rPr lang="da-DK" dirty="0"/>
              <a:t> </a:t>
            </a:r>
            <a:r>
              <a:rPr lang="da-DK" dirty="0" err="1"/>
              <a:t>usage</a:t>
            </a:r>
            <a:r>
              <a:rPr lang="da-DK" dirty="0"/>
              <a:t> of SSH – just for </a:t>
            </a:r>
            <a:r>
              <a:rPr lang="da-DK" dirty="0" err="1"/>
              <a:t>background</a:t>
            </a:r>
            <a:endParaRPr lang="da-DK" dirty="0"/>
          </a:p>
          <a:p>
            <a:endParaRPr lang="da-DK" dirty="0"/>
          </a:p>
          <a:p>
            <a:r>
              <a:rPr lang="da-DK" dirty="0"/>
              <a:t>A </a:t>
            </a:r>
            <a:r>
              <a:rPr lang="da-DK" dirty="0" err="1"/>
              <a:t>message</a:t>
            </a:r>
            <a:r>
              <a:rPr lang="da-DK" dirty="0"/>
              <a:t> </a:t>
            </a:r>
            <a:r>
              <a:rPr lang="da-DK" dirty="0" err="1"/>
              <a:t>encrypted</a:t>
            </a:r>
            <a:r>
              <a:rPr lang="da-DK" dirty="0"/>
              <a:t> </a:t>
            </a:r>
            <a:r>
              <a:rPr lang="da-DK" dirty="0" err="1"/>
              <a:t>using</a:t>
            </a:r>
            <a:r>
              <a:rPr lang="da-DK" dirty="0"/>
              <a:t> a private </a:t>
            </a:r>
            <a:r>
              <a:rPr lang="da-DK" dirty="0" err="1"/>
              <a:t>key</a:t>
            </a:r>
            <a:r>
              <a:rPr lang="da-DK" dirty="0"/>
              <a:t> </a:t>
            </a:r>
            <a:r>
              <a:rPr lang="da-DK" dirty="0" err="1"/>
              <a:t>can</a:t>
            </a:r>
            <a:r>
              <a:rPr lang="da-DK" dirty="0"/>
              <a:t> </a:t>
            </a:r>
            <a:r>
              <a:rPr lang="da-DK" dirty="0" err="1"/>
              <a:t>be</a:t>
            </a:r>
            <a:r>
              <a:rPr lang="da-DK" dirty="0"/>
              <a:t> </a:t>
            </a:r>
            <a:r>
              <a:rPr lang="da-DK" dirty="0" err="1"/>
              <a:t>decrypted</a:t>
            </a:r>
            <a:r>
              <a:rPr lang="da-DK" dirty="0"/>
              <a:t> by a public </a:t>
            </a:r>
            <a:r>
              <a:rPr lang="da-DK" dirty="0" err="1"/>
              <a:t>key</a:t>
            </a:r>
            <a:endParaRPr lang="da-DK" dirty="0"/>
          </a:p>
          <a:p>
            <a:r>
              <a:rPr lang="da-DK" dirty="0"/>
              <a:t>A </a:t>
            </a:r>
            <a:r>
              <a:rPr lang="da-DK" dirty="0" err="1"/>
              <a:t>message</a:t>
            </a:r>
            <a:r>
              <a:rPr lang="da-DK" dirty="0"/>
              <a:t> </a:t>
            </a:r>
            <a:r>
              <a:rPr lang="da-DK" dirty="0" err="1"/>
              <a:t>encrypted</a:t>
            </a:r>
            <a:r>
              <a:rPr lang="da-DK" dirty="0"/>
              <a:t> </a:t>
            </a:r>
            <a:r>
              <a:rPr lang="da-DK" dirty="0" err="1"/>
              <a:t>using</a:t>
            </a:r>
            <a:r>
              <a:rPr lang="da-DK" dirty="0"/>
              <a:t> a public </a:t>
            </a:r>
            <a:r>
              <a:rPr lang="da-DK" dirty="0" err="1"/>
              <a:t>key</a:t>
            </a:r>
            <a:r>
              <a:rPr lang="da-DK" dirty="0"/>
              <a:t> </a:t>
            </a:r>
            <a:r>
              <a:rPr lang="da-DK" dirty="0" err="1"/>
              <a:t>can</a:t>
            </a:r>
            <a:r>
              <a:rPr lang="da-DK" dirty="0"/>
              <a:t> </a:t>
            </a:r>
            <a:r>
              <a:rPr lang="da-DK" dirty="0" err="1"/>
              <a:t>be</a:t>
            </a:r>
            <a:r>
              <a:rPr lang="da-DK" dirty="0"/>
              <a:t> </a:t>
            </a:r>
            <a:r>
              <a:rPr lang="da-DK" dirty="0" err="1"/>
              <a:t>decrypted</a:t>
            </a:r>
            <a:r>
              <a:rPr lang="da-DK" dirty="0"/>
              <a:t> </a:t>
            </a:r>
            <a:r>
              <a:rPr lang="da-DK" dirty="0" err="1"/>
              <a:t>using</a:t>
            </a:r>
            <a:r>
              <a:rPr lang="da-DK" dirty="0"/>
              <a:t> a private </a:t>
            </a:r>
            <a:r>
              <a:rPr lang="da-DK" dirty="0" err="1"/>
              <a:t>key</a:t>
            </a:r>
            <a:endParaRPr lang="da-DK" dirty="0"/>
          </a:p>
          <a:p>
            <a:endParaRPr lang="da-DK" dirty="0"/>
          </a:p>
          <a:p>
            <a:pPr marL="114618" indent="0">
              <a:buNone/>
            </a:pPr>
            <a:r>
              <a:rPr lang="da-DK" dirty="0" err="1"/>
              <a:t>Assume</a:t>
            </a:r>
            <a:r>
              <a:rPr lang="da-DK" dirty="0"/>
              <a:t> </a:t>
            </a:r>
            <a:r>
              <a:rPr lang="da-DK" dirty="0" err="1"/>
              <a:t>two</a:t>
            </a:r>
            <a:r>
              <a:rPr lang="da-DK" dirty="0"/>
              <a:t> parties A and B </a:t>
            </a:r>
            <a:r>
              <a:rPr lang="da-DK" dirty="0" err="1"/>
              <a:t>each</a:t>
            </a:r>
            <a:r>
              <a:rPr lang="da-DK" dirty="0"/>
              <a:t> has </a:t>
            </a:r>
            <a:r>
              <a:rPr lang="da-DK" dirty="0" err="1"/>
              <a:t>their</a:t>
            </a:r>
            <a:r>
              <a:rPr lang="da-DK" dirty="0"/>
              <a:t> private </a:t>
            </a:r>
            <a:r>
              <a:rPr lang="da-DK" dirty="0" err="1"/>
              <a:t>key</a:t>
            </a:r>
            <a:r>
              <a:rPr lang="da-DK" dirty="0"/>
              <a:t>, and the public </a:t>
            </a:r>
            <a:r>
              <a:rPr lang="da-DK" dirty="0" err="1"/>
              <a:t>key</a:t>
            </a:r>
            <a:r>
              <a:rPr lang="da-DK" dirty="0"/>
              <a:t> of the </a:t>
            </a:r>
            <a:r>
              <a:rPr lang="da-DK" dirty="0" err="1"/>
              <a:t>other</a:t>
            </a:r>
            <a:r>
              <a:rPr lang="da-DK" dirty="0"/>
              <a:t>.</a:t>
            </a:r>
          </a:p>
          <a:p>
            <a:r>
              <a:rPr lang="da-DK" dirty="0"/>
              <a:t>1.How </a:t>
            </a:r>
            <a:r>
              <a:rPr lang="da-DK" dirty="0" err="1"/>
              <a:t>can</a:t>
            </a:r>
            <a:r>
              <a:rPr lang="da-DK" dirty="0"/>
              <a:t> A send a </a:t>
            </a:r>
            <a:r>
              <a:rPr lang="da-DK" dirty="0" err="1"/>
              <a:t>message</a:t>
            </a:r>
            <a:r>
              <a:rPr lang="da-DK" dirty="0"/>
              <a:t> to B </a:t>
            </a:r>
            <a:r>
              <a:rPr lang="da-DK" dirty="0" err="1"/>
              <a:t>which</a:t>
            </a:r>
            <a:r>
              <a:rPr lang="da-DK" dirty="0"/>
              <a:t> </a:t>
            </a:r>
            <a:r>
              <a:rPr lang="da-DK" dirty="0" err="1"/>
              <a:t>only</a:t>
            </a:r>
            <a:r>
              <a:rPr lang="da-DK" dirty="0"/>
              <a:t> B </a:t>
            </a:r>
            <a:r>
              <a:rPr lang="da-DK" dirty="0" err="1"/>
              <a:t>can</a:t>
            </a:r>
            <a:r>
              <a:rPr lang="da-DK" dirty="0"/>
              <a:t> </a:t>
            </a:r>
            <a:r>
              <a:rPr lang="da-DK" dirty="0" err="1"/>
              <a:t>read</a:t>
            </a:r>
            <a:r>
              <a:rPr lang="da-DK" dirty="0"/>
              <a:t>?</a:t>
            </a:r>
          </a:p>
          <a:p>
            <a:r>
              <a:rPr lang="da-DK" dirty="0"/>
              <a:t>2.How </a:t>
            </a:r>
            <a:r>
              <a:rPr lang="da-DK" dirty="0" err="1"/>
              <a:t>can</a:t>
            </a:r>
            <a:r>
              <a:rPr lang="da-DK" dirty="0"/>
              <a:t> B </a:t>
            </a:r>
            <a:r>
              <a:rPr lang="da-DK" dirty="0" err="1"/>
              <a:t>be</a:t>
            </a:r>
            <a:r>
              <a:rPr lang="da-DK" dirty="0"/>
              <a:t> sure the </a:t>
            </a:r>
            <a:r>
              <a:rPr lang="da-DK" dirty="0" err="1"/>
              <a:t>message</a:t>
            </a:r>
            <a:r>
              <a:rPr lang="da-DK" dirty="0"/>
              <a:t> is from A?</a:t>
            </a:r>
          </a:p>
          <a:p>
            <a:endParaRPr lang="da-DK" dirty="0"/>
          </a:p>
          <a:p>
            <a:endParaRPr lang="da-DK" dirty="0"/>
          </a:p>
          <a:p>
            <a:endParaRPr lang="da-DK"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dirty="0">
                <a:solidFill>
                  <a:srgbClr val="FBB040"/>
                </a:solidFill>
                <a:latin typeface="Verdana"/>
                <a:ea typeface="Verdana"/>
                <a:cs typeface="Verdana"/>
                <a:sym typeface="Verdana"/>
              </a:rPr>
              <a:t>Git &amp; </a:t>
            </a:r>
            <a:r>
              <a:rPr lang="da-DK" sz="2485" b="0" i="0" u="none" strike="noStrike" cap="none" dirty="0" err="1">
                <a:solidFill>
                  <a:srgbClr val="FBB040"/>
                </a:solidFill>
                <a:latin typeface="Verdana"/>
                <a:ea typeface="Verdana"/>
                <a:cs typeface="Verdana"/>
                <a:sym typeface="Verdana"/>
              </a:rPr>
              <a:t>Github</a:t>
            </a:r>
            <a:endParaRPr lang="da-DK" sz="2485" b="0" i="0" u="none" strike="noStrike" cap="none" dirty="0">
              <a:solidFill>
                <a:srgbClr val="FBB040"/>
              </a:solidFill>
              <a:latin typeface="Verdana"/>
              <a:ea typeface="Verdana"/>
              <a:cs typeface="Verdana"/>
              <a:sym typeface="Verdana"/>
            </a:endParaRPr>
          </a:p>
          <a:p>
            <a:pPr marL="257222" marR="0" lvl="0" indent="-257222" algn="l" rtl="0">
              <a:spcBef>
                <a:spcPts val="0"/>
              </a:spcBef>
              <a:spcAft>
                <a:spcPts val="0"/>
              </a:spcAft>
              <a:buClr>
                <a:srgbClr val="FBB040"/>
              </a:buClr>
              <a:buFont typeface="Noto Sans Symbols"/>
              <a:buNone/>
            </a:pPr>
            <a:r>
              <a:rPr lang="da-DK" dirty="0"/>
              <a:t>Første workshop (beregnet til torsdag)</a:t>
            </a:r>
            <a:endParaRPr sz="2485" b="0" i="0" u="none" strike="noStrike" cap="none" dirty="0">
              <a:solidFill>
                <a:srgbClr val="FBB040"/>
              </a:solidFill>
              <a:latin typeface="Verdana"/>
              <a:ea typeface="Verdana"/>
              <a:cs typeface="Verdana"/>
              <a:sym typeface="Verdana"/>
            </a:endParaRPr>
          </a:p>
        </p:txBody>
      </p:sp>
    </p:spTree>
    <p:extLst>
      <p:ext uri="{BB962C8B-B14F-4D97-AF65-F5344CB8AC3E}">
        <p14:creationId xmlns:p14="http://schemas.microsoft.com/office/powerpoint/2010/main" val="3487757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body" idx="1"/>
          </p:nvPr>
        </p:nvSpPr>
        <p:spPr>
          <a:prstGeom prst="rect">
            <a:avLst/>
          </a:prstGeom>
          <a:noFill/>
          <a:ln>
            <a:noFill/>
          </a:ln>
        </p:spPr>
        <p:txBody>
          <a:bodyPr spcFirstLastPara="1" wrap="square" lIns="84125" tIns="42050" rIns="84125" bIns="42050" anchor="t" anchorCtr="0">
            <a:noAutofit/>
          </a:bodyPr>
          <a:lstStyle/>
          <a:p>
            <a:pPr marL="257222" marR="0" lvl="0" indent="-257222" algn="l" rtl="0">
              <a:spcBef>
                <a:spcPts val="0"/>
              </a:spcBef>
              <a:spcAft>
                <a:spcPts val="0"/>
              </a:spcAft>
              <a:buClr>
                <a:srgbClr val="FBB040"/>
              </a:buClr>
              <a:buFont typeface="Noto Sans Symbols"/>
              <a:buNone/>
            </a:pPr>
            <a:r>
              <a:rPr lang="da-DK" sz="2485" b="1" dirty="0">
                <a:solidFill>
                  <a:srgbClr val="FBB040"/>
                </a:solidFill>
                <a:latin typeface="Verdana"/>
                <a:ea typeface="Verdana"/>
                <a:cs typeface="Verdana"/>
                <a:sym typeface="Verdana"/>
              </a:rPr>
              <a:t>Basale begreber i </a:t>
            </a:r>
            <a:r>
              <a:rPr lang="da-DK" sz="2485" b="1" dirty="0" err="1">
                <a:solidFill>
                  <a:srgbClr val="FBB040"/>
                </a:solidFill>
                <a:latin typeface="Verdana"/>
                <a:ea typeface="Verdana"/>
                <a:cs typeface="Verdana"/>
                <a:sym typeface="Verdana"/>
              </a:rPr>
              <a:t>git</a:t>
            </a:r>
            <a:endParaRPr sz="2485" b="1" dirty="0">
              <a:solidFill>
                <a:srgbClr val="FBB040"/>
              </a:solidFill>
              <a:latin typeface="Verdana"/>
              <a:ea typeface="Verdana"/>
              <a:cs typeface="Verdana"/>
              <a:sym typeface="Verdana"/>
            </a:endParaRPr>
          </a:p>
        </p:txBody>
      </p:sp>
      <p:sp>
        <p:nvSpPr>
          <p:cNvPr id="2" name="Text Placeholder 1">
            <a:extLst>
              <a:ext uri="{FF2B5EF4-FFF2-40B4-BE49-F238E27FC236}">
                <a16:creationId xmlns:a16="http://schemas.microsoft.com/office/drawing/2014/main" id="{8AF400B5-2B55-C641-A5F5-830A9F2C672E}"/>
              </a:ext>
            </a:extLst>
          </p:cNvPr>
          <p:cNvSpPr>
            <a:spLocks noGrp="1"/>
          </p:cNvSpPr>
          <p:nvPr>
            <p:ph type="body" idx="2"/>
          </p:nvPr>
        </p:nvSpPr>
        <p:spPr/>
        <p:txBody>
          <a:bodyPr/>
          <a:lstStyle/>
          <a:p>
            <a:r>
              <a:rPr lang="da-DK" b="1" dirty="0"/>
              <a:t>Workspace</a:t>
            </a:r>
          </a:p>
          <a:p>
            <a:pPr lvl="1"/>
            <a:r>
              <a:rPr lang="da-DK" dirty="0"/>
              <a:t>Tænk på et </a:t>
            </a:r>
            <a:r>
              <a:rPr lang="da-DK" dirty="0" err="1"/>
              <a:t>IntelliJ</a:t>
            </a:r>
            <a:r>
              <a:rPr lang="da-DK" dirty="0"/>
              <a:t> projekt som et eksempel.</a:t>
            </a:r>
          </a:p>
          <a:p>
            <a:r>
              <a:rPr lang="da-DK" b="1" dirty="0"/>
              <a:t>Snapshot</a:t>
            </a:r>
          </a:p>
          <a:p>
            <a:pPr lvl="1"/>
            <a:r>
              <a:rPr lang="da-DK" dirty="0"/>
              <a:t>Tænk ”zip af projekt”</a:t>
            </a:r>
          </a:p>
          <a:p>
            <a:r>
              <a:rPr lang="da-DK" b="1" dirty="0"/>
              <a:t>Repository</a:t>
            </a:r>
          </a:p>
          <a:p>
            <a:pPr lvl="1"/>
            <a:r>
              <a:rPr lang="da-DK" dirty="0"/>
              <a:t>Tænk et særligt katalog hvor man gemmer sine snapshots</a:t>
            </a:r>
          </a:p>
          <a:p>
            <a:pPr lvl="1"/>
            <a:r>
              <a:rPr lang="da-DK" dirty="0"/>
              <a:t>Et </a:t>
            </a:r>
            <a:r>
              <a:rPr lang="da-DK" i="1" dirty="0"/>
              <a:t>lokalt </a:t>
            </a:r>
            <a:r>
              <a:rPr lang="da-DK" i="1" dirty="0" err="1"/>
              <a:t>repository</a:t>
            </a:r>
            <a:r>
              <a:rPr lang="da-DK" dirty="0"/>
              <a:t> som er på din egen maskine. </a:t>
            </a:r>
          </a:p>
          <a:p>
            <a:pPr lvl="1"/>
            <a:r>
              <a:rPr lang="da-DK" dirty="0"/>
              <a:t>Et </a:t>
            </a:r>
            <a:r>
              <a:rPr lang="da-DK" i="1" dirty="0"/>
              <a:t>delt </a:t>
            </a:r>
            <a:r>
              <a:rPr lang="da-DK" i="1" dirty="0" err="1"/>
              <a:t>repository</a:t>
            </a:r>
            <a:r>
              <a:rPr lang="da-DK" dirty="0"/>
              <a:t> som ligger på en server, som alle i teamet kan dele.</a:t>
            </a:r>
          </a:p>
          <a:p>
            <a:r>
              <a:rPr lang="da-DK" b="1" dirty="0" err="1"/>
              <a:t>Staging</a:t>
            </a:r>
            <a:r>
              <a:rPr lang="da-DK" b="1" dirty="0"/>
              <a:t> </a:t>
            </a:r>
            <a:r>
              <a:rPr lang="da-DK" b="1" dirty="0" err="1"/>
              <a:t>area</a:t>
            </a:r>
            <a:r>
              <a:rPr lang="da-DK" b="1" dirty="0"/>
              <a:t> (også kaldet </a:t>
            </a:r>
            <a:r>
              <a:rPr lang="da-DK" b="1" dirty="0" err="1"/>
              <a:t>index</a:t>
            </a:r>
            <a:r>
              <a:rPr lang="da-DK" b="1" dirty="0"/>
              <a:t>)</a:t>
            </a:r>
          </a:p>
          <a:p>
            <a:pPr lvl="1"/>
            <a:r>
              <a:rPr lang="da-DK" dirty="0" err="1"/>
              <a:t>Staging</a:t>
            </a:r>
            <a:r>
              <a:rPr lang="da-DK" dirty="0"/>
              <a:t> </a:t>
            </a:r>
            <a:r>
              <a:rPr lang="da-DK" dirty="0" err="1"/>
              <a:t>area</a:t>
            </a:r>
            <a:r>
              <a:rPr lang="da-DK" dirty="0"/>
              <a:t> kan vel her oversættes til byggepladsen.</a:t>
            </a:r>
          </a:p>
          <a:p>
            <a:endParaRPr lang="da-DK" dirty="0"/>
          </a:p>
        </p:txBody>
      </p:sp>
    </p:spTree>
    <p:extLst>
      <p:ext uri="{BB962C8B-B14F-4D97-AF65-F5344CB8AC3E}">
        <p14:creationId xmlns:p14="http://schemas.microsoft.com/office/powerpoint/2010/main" val="933536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34822-38AB-1740-A184-38562E54BB75}"/>
              </a:ext>
            </a:extLst>
          </p:cNvPr>
          <p:cNvSpPr>
            <a:spLocks noGrp="1"/>
          </p:cNvSpPr>
          <p:nvPr>
            <p:ph type="body" idx="1"/>
          </p:nvPr>
        </p:nvSpPr>
        <p:spPr/>
        <p:txBody>
          <a:bodyPr/>
          <a:lstStyle/>
          <a:p>
            <a:r>
              <a:rPr lang="da-DK" dirty="0"/>
              <a:t>Git kommandoer</a:t>
            </a:r>
          </a:p>
        </p:txBody>
      </p:sp>
      <p:pic>
        <p:nvPicPr>
          <p:cNvPr id="5" name="Picture 4">
            <a:extLst>
              <a:ext uri="{FF2B5EF4-FFF2-40B4-BE49-F238E27FC236}">
                <a16:creationId xmlns:a16="http://schemas.microsoft.com/office/drawing/2014/main" id="{683BB2CC-8E03-A342-B955-09F79F497744}"/>
              </a:ext>
            </a:extLst>
          </p:cNvPr>
          <p:cNvPicPr>
            <a:picLocks noChangeAspect="1"/>
          </p:cNvPicPr>
          <p:nvPr/>
        </p:nvPicPr>
        <p:blipFill>
          <a:blip r:embed="rId2"/>
          <a:stretch>
            <a:fillRect/>
          </a:stretch>
        </p:blipFill>
        <p:spPr>
          <a:xfrm>
            <a:off x="510346" y="2157060"/>
            <a:ext cx="8104315" cy="3329340"/>
          </a:xfrm>
          <a:prstGeom prst="rect">
            <a:avLst/>
          </a:prstGeom>
        </p:spPr>
      </p:pic>
      <p:sp>
        <p:nvSpPr>
          <p:cNvPr id="6" name="TextBox 5">
            <a:extLst>
              <a:ext uri="{FF2B5EF4-FFF2-40B4-BE49-F238E27FC236}">
                <a16:creationId xmlns:a16="http://schemas.microsoft.com/office/drawing/2014/main" id="{0B182C34-0814-3648-B482-00357E9C9BFA}"/>
              </a:ext>
            </a:extLst>
          </p:cNvPr>
          <p:cNvSpPr txBox="1"/>
          <p:nvPr/>
        </p:nvSpPr>
        <p:spPr>
          <a:xfrm>
            <a:off x="785191" y="828281"/>
            <a:ext cx="6481261" cy="738664"/>
          </a:xfrm>
          <a:prstGeom prst="rect">
            <a:avLst/>
          </a:prstGeom>
          <a:noFill/>
        </p:spPr>
        <p:txBody>
          <a:bodyPr wrap="none" rtlCol="0">
            <a:spAutoFit/>
          </a:bodyPr>
          <a:lstStyle/>
          <a:p>
            <a:r>
              <a:rPr lang="da-DK" dirty="0"/>
              <a:t>Der er en kommando-linje kommando der hedder ”</a:t>
            </a:r>
            <a:r>
              <a:rPr lang="da-DK" dirty="0" err="1"/>
              <a:t>git</a:t>
            </a:r>
            <a:r>
              <a:rPr lang="da-DK" dirty="0"/>
              <a:t>”.</a:t>
            </a:r>
          </a:p>
          <a:p>
            <a:endParaRPr lang="da-DK" dirty="0"/>
          </a:p>
          <a:p>
            <a:r>
              <a:rPr lang="da-DK" dirty="0"/>
              <a:t>Jeg vil opfordre jer til at bruge kommando-linjen til </a:t>
            </a:r>
            <a:r>
              <a:rPr lang="da-DK" dirty="0" err="1"/>
              <a:t>git</a:t>
            </a:r>
            <a:r>
              <a:rPr lang="da-DK" dirty="0"/>
              <a:t> indtil I er 100% med på </a:t>
            </a:r>
            <a:r>
              <a:rPr lang="da-DK" dirty="0" err="1"/>
              <a:t>git</a:t>
            </a:r>
            <a:endParaRPr lang="da-DK" dirty="0"/>
          </a:p>
        </p:txBody>
      </p:sp>
    </p:spTree>
    <p:extLst>
      <p:ext uri="{BB962C8B-B14F-4D97-AF65-F5344CB8AC3E}">
        <p14:creationId xmlns:p14="http://schemas.microsoft.com/office/powerpoint/2010/main" val="2287718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AACA06-243E-BA4C-99F8-426510075E4A}"/>
              </a:ext>
            </a:extLst>
          </p:cNvPr>
          <p:cNvSpPr>
            <a:spLocks noGrp="1"/>
          </p:cNvSpPr>
          <p:nvPr>
            <p:ph type="body" idx="1"/>
          </p:nvPr>
        </p:nvSpPr>
        <p:spPr/>
        <p:txBody>
          <a:bodyPr/>
          <a:lstStyle/>
          <a:p>
            <a:r>
              <a:rPr lang="da-DK" dirty="0"/>
              <a:t>Husk at I stadig kan gøre som før!</a:t>
            </a:r>
          </a:p>
        </p:txBody>
      </p:sp>
      <p:sp>
        <p:nvSpPr>
          <p:cNvPr id="3" name="Text Placeholder 2">
            <a:extLst>
              <a:ext uri="{FF2B5EF4-FFF2-40B4-BE49-F238E27FC236}">
                <a16:creationId xmlns:a16="http://schemas.microsoft.com/office/drawing/2014/main" id="{F9D97F2C-9302-554C-A3FA-09E7AA974A87}"/>
              </a:ext>
            </a:extLst>
          </p:cNvPr>
          <p:cNvSpPr>
            <a:spLocks noGrp="1"/>
          </p:cNvSpPr>
          <p:nvPr>
            <p:ph type="body" idx="2"/>
          </p:nvPr>
        </p:nvSpPr>
        <p:spPr/>
        <p:txBody>
          <a:bodyPr/>
          <a:lstStyle/>
          <a:p>
            <a:pPr marL="114618" indent="0">
              <a:buNone/>
            </a:pPr>
            <a:r>
              <a:rPr lang="da-DK" dirty="0"/>
              <a:t>Der er en god chance for at I får lavet kludder i jeres </a:t>
            </a:r>
            <a:r>
              <a:rPr lang="da-DK" dirty="0" err="1"/>
              <a:t>git</a:t>
            </a:r>
            <a:r>
              <a:rPr lang="da-DK" dirty="0"/>
              <a:t>.</a:t>
            </a:r>
          </a:p>
          <a:p>
            <a:pPr marL="114618" indent="0">
              <a:buNone/>
            </a:pPr>
            <a:endParaRPr lang="da-DK" dirty="0"/>
          </a:p>
          <a:p>
            <a:pPr marL="114618" indent="0">
              <a:buNone/>
            </a:pPr>
            <a:r>
              <a:rPr lang="da-DK" dirty="0"/>
              <a:t>Måden kan redder situationen på er:</a:t>
            </a:r>
          </a:p>
          <a:p>
            <a:pPr marL="457518" indent="-342900">
              <a:buAutoNum type="alphaLcParenR"/>
            </a:pPr>
            <a:r>
              <a:rPr lang="da-DK" dirty="0"/>
              <a:t>Finder en der har et projekt, der er det ”rigtige” – Kaj har det!</a:t>
            </a:r>
          </a:p>
          <a:p>
            <a:pPr marL="457518" indent="-342900">
              <a:buAutoNum type="alphaLcParenR"/>
            </a:pPr>
            <a:r>
              <a:rPr lang="da-DK" dirty="0"/>
              <a:t>Sletter det ”døde” projekt på </a:t>
            </a:r>
            <a:r>
              <a:rPr lang="da-DK" dirty="0" err="1"/>
              <a:t>github</a:t>
            </a:r>
            <a:endParaRPr lang="da-DK" dirty="0"/>
          </a:p>
          <a:p>
            <a:pPr marL="457518" indent="-342900">
              <a:buAutoNum type="alphaLcParenR"/>
            </a:pPr>
            <a:r>
              <a:rPr lang="da-DK" dirty="0"/>
              <a:t>Alle andre end Kaj sletter deres projekter (eller zipper og gemmer dem)</a:t>
            </a:r>
          </a:p>
          <a:p>
            <a:pPr marL="457518" indent="-342900">
              <a:buAutoNum type="alphaLcParenR"/>
            </a:pPr>
            <a:r>
              <a:rPr lang="da-DK" dirty="0"/>
              <a:t>Kaj opretter et nyt </a:t>
            </a:r>
            <a:r>
              <a:rPr lang="da-DK" dirty="0" err="1"/>
              <a:t>git</a:t>
            </a:r>
            <a:r>
              <a:rPr lang="da-DK" dirty="0"/>
              <a:t> projekt, som beskrevet i noterne</a:t>
            </a:r>
          </a:p>
          <a:p>
            <a:pPr marL="457518" indent="-342900">
              <a:buAutoNum type="alphaLcParenR"/>
            </a:pPr>
            <a:r>
              <a:rPr lang="da-DK" dirty="0"/>
              <a:t>De andre kloner dette projekt</a:t>
            </a:r>
          </a:p>
          <a:p>
            <a:pPr marL="114618" indent="0">
              <a:buNone/>
            </a:pPr>
            <a:endParaRPr lang="da-DK" dirty="0"/>
          </a:p>
          <a:p>
            <a:pPr marL="114618" indent="0">
              <a:buNone/>
            </a:pPr>
            <a:r>
              <a:rPr lang="da-DK" dirty="0"/>
              <a:t>Dette er langt langt nemmere for studenter-projekter end det I kan finde på </a:t>
            </a:r>
            <a:r>
              <a:rPr lang="da-DK" dirty="0" err="1"/>
              <a:t>stackoverflow</a:t>
            </a:r>
            <a:endParaRPr lang="da-DK" dirty="0"/>
          </a:p>
          <a:p>
            <a:r>
              <a:rPr lang="da-DK" dirty="0"/>
              <a:t>De løsninger der foreslås på </a:t>
            </a:r>
            <a:r>
              <a:rPr lang="da-DK" dirty="0" err="1"/>
              <a:t>stackoverflow</a:t>
            </a:r>
            <a:r>
              <a:rPr lang="da-DK" dirty="0"/>
              <a:t> skyldes, at det er vitalt for en virksomhed at bibeholde deres </a:t>
            </a:r>
            <a:r>
              <a:rPr lang="da-DK" dirty="0" err="1"/>
              <a:t>git</a:t>
            </a:r>
            <a:r>
              <a:rPr lang="da-DK" dirty="0"/>
              <a:t> </a:t>
            </a:r>
            <a:r>
              <a:rPr lang="da-DK" dirty="0" err="1"/>
              <a:t>repository</a:t>
            </a:r>
            <a:r>
              <a:rPr lang="da-DK" dirty="0"/>
              <a:t> og dets historik</a:t>
            </a:r>
          </a:p>
          <a:p>
            <a:pPr marL="457518" indent="-342900">
              <a:buAutoNum type="alphaLcParenR"/>
            </a:pPr>
            <a:endParaRPr lang="da-DK" dirty="0"/>
          </a:p>
          <a:p>
            <a:pPr marL="457518" indent="-342900">
              <a:buAutoNum type="alphaLcParenR"/>
            </a:pPr>
            <a:endParaRPr lang="da-DK" dirty="0"/>
          </a:p>
        </p:txBody>
      </p:sp>
    </p:spTree>
    <p:extLst>
      <p:ext uri="{BB962C8B-B14F-4D97-AF65-F5344CB8AC3E}">
        <p14:creationId xmlns:p14="http://schemas.microsoft.com/office/powerpoint/2010/main" val="2397729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FDC37-B807-7542-B11E-9157073BD9C8}"/>
              </a:ext>
            </a:extLst>
          </p:cNvPr>
          <p:cNvSpPr>
            <a:spLocks noGrp="1"/>
          </p:cNvSpPr>
          <p:nvPr>
            <p:ph type="body" idx="1"/>
          </p:nvPr>
        </p:nvSpPr>
        <p:spPr/>
        <p:txBody>
          <a:bodyPr/>
          <a:lstStyle/>
          <a:p>
            <a:r>
              <a:rPr lang="da-DK" dirty="0"/>
              <a:t>Evaluering af modul 1</a:t>
            </a:r>
          </a:p>
        </p:txBody>
      </p:sp>
      <p:sp>
        <p:nvSpPr>
          <p:cNvPr id="3" name="Text Placeholder 2">
            <a:extLst>
              <a:ext uri="{FF2B5EF4-FFF2-40B4-BE49-F238E27FC236}">
                <a16:creationId xmlns:a16="http://schemas.microsoft.com/office/drawing/2014/main" id="{838D3C63-38AF-9042-8931-E9E2511ED411}"/>
              </a:ext>
            </a:extLst>
          </p:cNvPr>
          <p:cNvSpPr>
            <a:spLocks noGrp="1"/>
          </p:cNvSpPr>
          <p:nvPr>
            <p:ph type="body" idx="2"/>
          </p:nvPr>
        </p:nvSpPr>
        <p:spPr/>
        <p:txBody>
          <a:bodyPr/>
          <a:lstStyle/>
          <a:p>
            <a:pPr marL="457518" indent="-342900">
              <a:lnSpc>
                <a:spcPct val="150000"/>
              </a:lnSpc>
              <a:buFont typeface="+mj-lt"/>
              <a:buAutoNum type="arabicPeriod"/>
            </a:pPr>
            <a:r>
              <a:rPr lang="da-DK" dirty="0"/>
              <a:t>Har i lært noget i modul 1 i synes var spændende?</a:t>
            </a:r>
          </a:p>
          <a:p>
            <a:pPr marL="457518" indent="-342900">
              <a:lnSpc>
                <a:spcPct val="150000"/>
              </a:lnSpc>
              <a:buFont typeface="+mj-lt"/>
              <a:buAutoNum type="arabicPeriod"/>
            </a:pPr>
            <a:r>
              <a:rPr lang="da-DK" dirty="0"/>
              <a:t>Er I blevet tilstrækkeligt udfordret?</a:t>
            </a:r>
          </a:p>
          <a:p>
            <a:pPr marL="457518" indent="-342900">
              <a:lnSpc>
                <a:spcPct val="150000"/>
              </a:lnSpc>
              <a:buFont typeface="+mj-lt"/>
              <a:buAutoNum type="arabicPeriod"/>
            </a:pPr>
            <a:r>
              <a:rPr lang="da-DK" dirty="0"/>
              <a:t>Har I fået feedback på jeres arbejde som I kunne bruge til noget?</a:t>
            </a:r>
          </a:p>
          <a:p>
            <a:pPr marL="457518" indent="-342900">
              <a:lnSpc>
                <a:spcPct val="150000"/>
              </a:lnSpc>
              <a:buFont typeface="+mj-lt"/>
              <a:buAutoNum type="arabicPeriod"/>
            </a:pPr>
            <a:r>
              <a:rPr lang="da-DK" dirty="0"/>
              <a:t>Har I kunnet arbejde sammen to og to?</a:t>
            </a:r>
          </a:p>
          <a:p>
            <a:pPr marL="457518" indent="-342900">
              <a:lnSpc>
                <a:spcPct val="150000"/>
              </a:lnSpc>
              <a:buFont typeface="+mj-lt"/>
              <a:buAutoNum type="arabicPeriod"/>
            </a:pPr>
            <a:r>
              <a:rPr lang="da-DK" dirty="0"/>
              <a:t>Har I kunnet omsætte teori (fra net, mandag, </a:t>
            </a:r>
            <a:r>
              <a:rPr lang="da-DK" dirty="0" err="1"/>
              <a:t>stackoverflow</a:t>
            </a:r>
            <a:r>
              <a:rPr lang="da-DK" dirty="0"/>
              <a:t>) til kørende kode?</a:t>
            </a:r>
          </a:p>
          <a:p>
            <a:pPr marL="457518" indent="-342900">
              <a:lnSpc>
                <a:spcPct val="150000"/>
              </a:lnSpc>
              <a:buFont typeface="+mj-lt"/>
              <a:buAutoNum type="arabicPeriod"/>
            </a:pPr>
            <a:r>
              <a:rPr lang="da-DK" dirty="0"/>
              <a:t>Har opgaverne været til at gå til?</a:t>
            </a:r>
          </a:p>
          <a:p>
            <a:pPr marL="457518" indent="-342900">
              <a:lnSpc>
                <a:spcPct val="150000"/>
              </a:lnSpc>
              <a:buFont typeface="+mj-lt"/>
              <a:buAutoNum type="arabicPeriod"/>
            </a:pPr>
            <a:r>
              <a:rPr lang="da-DK" dirty="0"/>
              <a:t>Hvad skal vi specielt forbedre </a:t>
            </a:r>
            <a:r>
              <a:rPr lang="da-DK"/>
              <a:t>næste modul?</a:t>
            </a:r>
            <a:endParaRPr lang="da-DK" dirty="0"/>
          </a:p>
          <a:p>
            <a:pPr marL="114618" indent="0">
              <a:buNone/>
            </a:pPr>
            <a:endParaRPr lang="da-DK" dirty="0"/>
          </a:p>
        </p:txBody>
      </p:sp>
    </p:spTree>
    <p:extLst>
      <p:ext uri="{BB962C8B-B14F-4D97-AF65-F5344CB8AC3E}">
        <p14:creationId xmlns:p14="http://schemas.microsoft.com/office/powerpoint/2010/main" val="302546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body" idx="1"/>
          </p:nvPr>
        </p:nvSpPr>
        <p:spPr>
          <a:xfrm>
            <a:off x="1037189" y="4468600"/>
            <a:ext cx="6982068" cy="717493"/>
          </a:xfrm>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0" i="0" u="none" strike="noStrike" cap="none">
                <a:solidFill>
                  <a:srgbClr val="FBB040"/>
                </a:solidFill>
                <a:latin typeface="Verdana"/>
                <a:ea typeface="Verdana"/>
                <a:cs typeface="Verdana"/>
                <a:sym typeface="Verdana"/>
              </a:rPr>
              <a:t>Git bash</a:t>
            </a:r>
            <a:endParaRPr sz="2485" b="0" i="0" u="none" strike="noStrike" cap="none">
              <a:solidFill>
                <a:srgbClr val="FBB040"/>
              </a:solidFill>
              <a:latin typeface="Verdana"/>
              <a:ea typeface="Verdana"/>
              <a:cs typeface="Verdana"/>
              <a:sym typeface="Verdana"/>
            </a:endParaRPr>
          </a:p>
        </p:txBody>
      </p:sp>
      <p:sp>
        <p:nvSpPr>
          <p:cNvPr id="202" name="Google Shape;202;p29"/>
          <p:cNvSpPr txBox="1">
            <a:spLocks noGrp="1"/>
          </p:cNvSpPr>
          <p:nvPr>
            <p:ph type="body" idx="2"/>
          </p:nvPr>
        </p:nvSpPr>
        <p:spPr>
          <a:xfrm>
            <a:off x="1037037" y="5194508"/>
            <a:ext cx="6982220" cy="1369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243" b="0" i="0" u="none" strike="noStrike" cap="none">
                <a:solidFill>
                  <a:srgbClr val="FFFFFF"/>
                </a:solidFill>
                <a:latin typeface="Verdana"/>
                <a:ea typeface="Verdana"/>
                <a:cs typeface="Verdana"/>
                <a:sym typeface="Verdana"/>
              </a:rPr>
              <a:t>We are going to use git from the prompt later on anyways, so we will use this tool to connect to our digitalocean linux from </a:t>
            </a:r>
            <a:r>
              <a:rPr lang="da-DK" sz="1243" b="1" i="0" u="none" strike="noStrike" cap="none">
                <a:solidFill>
                  <a:srgbClr val="FFFFFF"/>
                </a:solidFill>
                <a:latin typeface="Verdana"/>
                <a:ea typeface="Verdana"/>
                <a:cs typeface="Verdana"/>
                <a:sym typeface="Verdana"/>
              </a:rPr>
              <a:t>windows</a:t>
            </a:r>
            <a:r>
              <a:rPr lang="da-DK" sz="1243" b="0" i="0" u="none" strike="noStrike" cap="none">
                <a:solidFill>
                  <a:srgbClr val="FFFFFF"/>
                </a:solidFill>
                <a:latin typeface="Verdana"/>
                <a:ea typeface="Verdana"/>
                <a:cs typeface="Verdana"/>
                <a:sym typeface="Verdana"/>
              </a:rPr>
              <a:t>. </a:t>
            </a:r>
            <a:endParaRPr/>
          </a:p>
          <a:p>
            <a:pPr marL="0" marR="0" lvl="0" indent="0" algn="l" rtl="0">
              <a:spcBef>
                <a:spcPts val="249"/>
              </a:spcBef>
              <a:spcAft>
                <a:spcPts val="0"/>
              </a:spcAft>
              <a:buClr>
                <a:srgbClr val="FBB040"/>
              </a:buClr>
              <a:buFont typeface="Noto Sans Symbols"/>
              <a:buNone/>
            </a:pPr>
            <a:endParaRPr sz="1243" b="1" i="0" u="none" strike="noStrike" cap="none">
              <a:solidFill>
                <a:srgbClr val="FFFFFF"/>
              </a:solidFill>
              <a:latin typeface="Verdana"/>
              <a:ea typeface="Verdana"/>
              <a:cs typeface="Verdana"/>
              <a:sym typeface="Verdana"/>
            </a:endParaRPr>
          </a:p>
          <a:p>
            <a:pPr marL="0" marR="0" lvl="0" indent="0" algn="l" rtl="0">
              <a:spcBef>
                <a:spcPts val="249"/>
              </a:spcBef>
              <a:spcAft>
                <a:spcPts val="0"/>
              </a:spcAft>
              <a:buClr>
                <a:srgbClr val="FBB040"/>
              </a:buClr>
              <a:buFont typeface="Noto Sans Symbols"/>
              <a:buNone/>
            </a:pPr>
            <a:r>
              <a:rPr lang="da-DK" sz="1243" b="1" i="0" u="none" strike="noStrike" cap="none">
                <a:solidFill>
                  <a:srgbClr val="FFFFFF"/>
                </a:solidFill>
                <a:latin typeface="Verdana"/>
                <a:ea typeface="Verdana"/>
                <a:cs typeface="Verdana"/>
                <a:sym typeface="Verdana"/>
              </a:rPr>
              <a:t>Mac</a:t>
            </a:r>
            <a:r>
              <a:rPr lang="da-DK" sz="1243" b="0" i="0" u="none" strike="noStrike" cap="none">
                <a:solidFill>
                  <a:srgbClr val="FFFFFF"/>
                </a:solidFill>
                <a:latin typeface="Verdana"/>
                <a:ea typeface="Verdana"/>
                <a:cs typeface="Verdana"/>
                <a:sym typeface="Verdana"/>
              </a:rPr>
              <a:t> users can connect using the build-in command prompt (named “Terminal”). Mac is a unix machine from the beginning.</a:t>
            </a:r>
            <a:endParaRPr sz="1243" b="0" i="0" u="none" strike="noStrike" cap="none">
              <a:solidFill>
                <a:srgbClr val="FFFFFF"/>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57222" marR="0" lvl="0" indent="-257222" algn="l" rtl="0">
              <a:spcBef>
                <a:spcPts val="0"/>
              </a:spcBef>
              <a:spcAft>
                <a:spcPts val="0"/>
              </a:spcAft>
              <a:buClr>
                <a:srgbClr val="FBB040"/>
              </a:buClr>
              <a:buFont typeface="Noto Sans Symbols"/>
              <a:buNone/>
            </a:pPr>
            <a:r>
              <a:rPr lang="da-DK" sz="2485" b="1" i="0" u="none" strike="noStrike" cap="none">
                <a:solidFill>
                  <a:srgbClr val="FBB040"/>
                </a:solidFill>
                <a:latin typeface="Verdana"/>
                <a:ea typeface="Verdana"/>
                <a:cs typeface="Verdana"/>
                <a:sym typeface="Verdana"/>
              </a:rPr>
              <a:t>Installing GIT bash- Windows</a:t>
            </a:r>
            <a:endParaRPr sz="2485" b="1" i="0" u="none" strike="noStrike" cap="none">
              <a:solidFill>
                <a:srgbClr val="FBB040"/>
              </a:solidFill>
              <a:latin typeface="Verdana"/>
              <a:ea typeface="Verdana"/>
              <a:cs typeface="Verdana"/>
              <a:sym typeface="Verdana"/>
            </a:endParaRPr>
          </a:p>
        </p:txBody>
      </p:sp>
      <p:sp>
        <p:nvSpPr>
          <p:cNvPr id="208" name="Google Shape;208;p30"/>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Git (and in particular git-bash) can be installed from:</a:t>
            </a:r>
            <a:endParaRPr/>
          </a:p>
          <a:p>
            <a:pPr marL="0" marR="0" lvl="0" indent="0" algn="l" rtl="0">
              <a:spcBef>
                <a:spcPts val="359"/>
              </a:spcBef>
              <a:spcAft>
                <a:spcPts val="0"/>
              </a:spcAft>
              <a:buClr>
                <a:srgbClr val="FBB040"/>
              </a:buClr>
              <a:buFont typeface="Noto Sans Symbols"/>
              <a:buNone/>
            </a:pPr>
            <a:r>
              <a:rPr lang="da-DK" sz="1795" b="0" i="0" u="sng" strike="noStrike" cap="none">
                <a:solidFill>
                  <a:schemeClr val="hlink"/>
                </a:solidFill>
                <a:latin typeface="Verdana"/>
                <a:ea typeface="Verdana"/>
                <a:cs typeface="Verdana"/>
                <a:sym typeface="Verdana"/>
                <a:hlinkClick r:id="rId3"/>
              </a:rPr>
              <a:t>https://git-scm.com/download</a:t>
            </a:r>
            <a:endParaRPr sz="1795" b="0" i="0" u="none" strike="noStrike" cap="none">
              <a:solidFill>
                <a:srgbClr val="00163B"/>
              </a:solidFill>
              <a:latin typeface="Verdana"/>
              <a:ea typeface="Verdana"/>
              <a:cs typeface="Verdana"/>
              <a:sym typeface="Verdana"/>
            </a:endParaRPr>
          </a:p>
          <a:p>
            <a:pPr marL="0" marR="0" lvl="0" indent="0" algn="l" rtl="0">
              <a:spcBef>
                <a:spcPts val="359"/>
              </a:spcBef>
              <a:spcAft>
                <a:spcPts val="0"/>
              </a:spcAft>
              <a:buClr>
                <a:srgbClr val="FBB040"/>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spcBef>
                <a:spcPts val="359"/>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The installer will at one point ask:</a:t>
            </a:r>
            <a:endParaRPr/>
          </a:p>
          <a:p>
            <a:pPr marL="0" marR="0" lvl="0" indent="0" algn="l" rtl="0">
              <a:spcBef>
                <a:spcPts val="359"/>
              </a:spcBef>
              <a:spcAft>
                <a:spcPts val="0"/>
              </a:spcAft>
              <a:buClr>
                <a:srgbClr val="FBB040"/>
              </a:buClr>
              <a:buFont typeface="Noto Sans Symbols"/>
              <a:buNone/>
            </a:pPr>
            <a:endParaRPr sz="1795" b="0" i="0" u="none" strike="noStrike" cap="none">
              <a:solidFill>
                <a:srgbClr val="00163B"/>
              </a:solidFill>
              <a:latin typeface="Verdana"/>
              <a:ea typeface="Verdana"/>
              <a:cs typeface="Verdana"/>
              <a:sym typeface="Verdana"/>
            </a:endParaRPr>
          </a:p>
          <a:p>
            <a:pPr marL="0" marR="0" lvl="0" indent="0" algn="l" rtl="0">
              <a:spcBef>
                <a:spcPts val="359"/>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I believe the rest of the options can</a:t>
            </a:r>
            <a:endParaRPr/>
          </a:p>
          <a:p>
            <a:pPr marL="0" marR="0" lvl="0" indent="0" algn="l" rtl="0">
              <a:spcBef>
                <a:spcPts val="359"/>
              </a:spcBef>
              <a:spcAft>
                <a:spcPts val="0"/>
              </a:spcAft>
              <a:buClr>
                <a:srgbClr val="FBB040"/>
              </a:buClr>
              <a:buFont typeface="Noto Sans Symbols"/>
              <a:buNone/>
            </a:pPr>
            <a:r>
              <a:rPr lang="da-DK" sz="1795" b="0" i="0" u="none" strike="noStrike" cap="none">
                <a:solidFill>
                  <a:srgbClr val="00163B"/>
                </a:solidFill>
                <a:latin typeface="Verdana"/>
                <a:ea typeface="Verdana"/>
                <a:cs typeface="Verdana"/>
                <a:sym typeface="Verdana"/>
              </a:rPr>
              <a:t>left as they are.</a:t>
            </a:r>
            <a:endParaRPr/>
          </a:p>
          <a:p>
            <a:pPr marL="0" marR="0" lvl="0" indent="0" algn="l" rtl="0">
              <a:spcBef>
                <a:spcPts val="359"/>
              </a:spcBef>
              <a:spcAft>
                <a:spcPts val="0"/>
              </a:spcAft>
              <a:buClr>
                <a:srgbClr val="FBB040"/>
              </a:buClr>
              <a:buFont typeface="Noto Sans Symbols"/>
              <a:buNone/>
            </a:pPr>
            <a:endParaRPr sz="1795" b="0" i="0" u="none" strike="noStrike" cap="none">
              <a:solidFill>
                <a:srgbClr val="00163B"/>
              </a:solidFill>
              <a:latin typeface="Verdana"/>
              <a:ea typeface="Verdana"/>
              <a:cs typeface="Verdana"/>
              <a:sym typeface="Verdana"/>
            </a:endParaRPr>
          </a:p>
        </p:txBody>
      </p:sp>
      <p:sp>
        <p:nvSpPr>
          <p:cNvPr id="209" name="Google Shape;209;p30"/>
          <p:cNvSpPr/>
          <p:nvPr/>
        </p:nvSpPr>
        <p:spPr>
          <a:xfrm>
            <a:off x="0" y="6581001"/>
            <a:ext cx="8785591"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da-DK" sz="1200" b="1">
                <a:solidFill>
                  <a:srgbClr val="000000"/>
                </a:solidFill>
                <a:latin typeface="Helvetica Neue"/>
                <a:ea typeface="Helvetica Neue"/>
                <a:cs typeface="Helvetica Neue"/>
                <a:sym typeface="Helvetica Neue"/>
              </a:rPr>
              <a:t>Note: Mac has the necessary programs build in as the mac is a unix machine</a:t>
            </a:r>
            <a:endParaRPr sz="1200" b="1">
              <a:solidFill>
                <a:schemeClr val="dk1"/>
              </a:solidFill>
              <a:latin typeface="Calibri"/>
              <a:ea typeface="Calibri"/>
              <a:cs typeface="Calibri"/>
              <a:sym typeface="Calibri"/>
            </a:endParaRPr>
          </a:p>
        </p:txBody>
      </p:sp>
      <p:pic>
        <p:nvPicPr>
          <p:cNvPr id="210" name="Google Shape;210;p30"/>
          <p:cNvPicPr preferRelativeResize="0"/>
          <p:nvPr/>
        </p:nvPicPr>
        <p:blipFill rotWithShape="1">
          <a:blip r:embed="rId4">
            <a:alphaModFix/>
          </a:blip>
          <a:srcRect/>
          <a:stretch/>
        </p:blipFill>
        <p:spPr>
          <a:xfrm>
            <a:off x="5078320" y="2430696"/>
            <a:ext cx="3098538" cy="2304041"/>
          </a:xfrm>
          <a:prstGeom prst="rect">
            <a:avLst/>
          </a:prstGeom>
          <a:noFill/>
          <a:ln>
            <a:noFill/>
          </a:ln>
        </p:spPr>
      </p:pic>
      <p:sp>
        <p:nvSpPr>
          <p:cNvPr id="211" name="Google Shape;211;p30"/>
          <p:cNvSpPr/>
          <p:nvPr/>
        </p:nvSpPr>
        <p:spPr>
          <a:xfrm>
            <a:off x="4745812" y="2917012"/>
            <a:ext cx="536548" cy="377851"/>
          </a:xfrm>
          <a:prstGeom prst="rightArrow">
            <a:avLst>
              <a:gd name="adj1" fmla="val 50000"/>
              <a:gd name="adj2" fmla="val 5000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5B13D7-FAD3-E745-A5B1-3BE055726FBC}"/>
              </a:ext>
            </a:extLst>
          </p:cNvPr>
          <p:cNvSpPr>
            <a:spLocks noGrp="1"/>
          </p:cNvSpPr>
          <p:nvPr>
            <p:ph type="body" idx="1"/>
          </p:nvPr>
        </p:nvSpPr>
        <p:spPr/>
        <p:txBody>
          <a:bodyPr/>
          <a:lstStyle/>
          <a:p>
            <a:r>
              <a:rPr lang="da-DK" dirty="0"/>
              <a:t>Command </a:t>
            </a:r>
            <a:r>
              <a:rPr lang="da-DK" dirty="0" err="1"/>
              <a:t>promt</a:t>
            </a:r>
            <a:endParaRPr lang="da-DK" dirty="0"/>
          </a:p>
        </p:txBody>
      </p:sp>
      <p:sp>
        <p:nvSpPr>
          <p:cNvPr id="3" name="Text Placeholder 2">
            <a:extLst>
              <a:ext uri="{FF2B5EF4-FFF2-40B4-BE49-F238E27FC236}">
                <a16:creationId xmlns:a16="http://schemas.microsoft.com/office/drawing/2014/main" id="{05B61DE2-DFA4-394E-A1FD-B3AEB6564800}"/>
              </a:ext>
            </a:extLst>
          </p:cNvPr>
          <p:cNvSpPr>
            <a:spLocks noGrp="1"/>
          </p:cNvSpPr>
          <p:nvPr>
            <p:ph type="body" idx="2"/>
          </p:nvPr>
        </p:nvSpPr>
        <p:spPr/>
        <p:txBody>
          <a:bodyPr/>
          <a:lstStyle/>
          <a:p>
            <a:pPr marL="114618" indent="0">
              <a:buNone/>
            </a:pPr>
            <a:r>
              <a:rPr lang="en-AU" dirty="0"/>
              <a:t>working directory</a:t>
            </a:r>
          </a:p>
          <a:p>
            <a:pPr marL="457518" indent="-342900">
              <a:buFont typeface="+mj-lt"/>
              <a:buAutoNum type="alphaLcPeriod"/>
            </a:pPr>
            <a:r>
              <a:rPr lang="en-AU" sz="1600" dirty="0"/>
              <a:t>ls (</a:t>
            </a:r>
            <a:r>
              <a:rPr lang="en-AU" sz="1600" dirty="0" err="1"/>
              <a:t>LiSt</a:t>
            </a:r>
            <a:r>
              <a:rPr lang="en-AU" sz="1600" dirty="0"/>
              <a:t>)</a:t>
            </a:r>
          </a:p>
          <a:p>
            <a:pPr marL="457518" indent="-342900">
              <a:buFont typeface="+mj-lt"/>
              <a:buAutoNum type="alphaLcPeriod"/>
            </a:pPr>
            <a:r>
              <a:rPr lang="en-AU" sz="1600" dirty="0"/>
              <a:t>ls –a (list </a:t>
            </a:r>
            <a:r>
              <a:rPr lang="en-AU" sz="1600" b="1" dirty="0"/>
              <a:t>all</a:t>
            </a:r>
            <a:r>
              <a:rPr lang="en-AU" sz="1600" dirty="0"/>
              <a:t> (</a:t>
            </a:r>
            <a:r>
              <a:rPr lang="en-AU" sz="1600" dirty="0" err="1"/>
              <a:t>også</a:t>
            </a:r>
            <a:r>
              <a:rPr lang="en-AU" sz="1600" dirty="0"/>
              <a:t> de filer der starter med “.”)</a:t>
            </a:r>
          </a:p>
          <a:p>
            <a:pPr marL="457518" indent="-342900">
              <a:buFont typeface="+mj-lt"/>
              <a:buAutoNum type="alphaLcPeriod"/>
            </a:pPr>
            <a:r>
              <a:rPr lang="en-AU" sz="1600" dirty="0"/>
              <a:t>ls –l (list </a:t>
            </a:r>
            <a:r>
              <a:rPr lang="en-AU" sz="1600" b="1" dirty="0"/>
              <a:t>long </a:t>
            </a:r>
            <a:r>
              <a:rPr lang="en-AU" sz="1600" dirty="0"/>
              <a:t>(</a:t>
            </a:r>
            <a:r>
              <a:rPr lang="en-AU" sz="1600" dirty="0" err="1"/>
              <a:t>flere</a:t>
            </a:r>
            <a:r>
              <a:rPr lang="en-AU" sz="1600" dirty="0"/>
              <a:t> </a:t>
            </a:r>
            <a:r>
              <a:rPr lang="en-AU" sz="1600" dirty="0" err="1"/>
              <a:t>oplysninger</a:t>
            </a:r>
            <a:r>
              <a:rPr lang="en-AU" sz="1600" dirty="0"/>
              <a:t> pr. fil)</a:t>
            </a:r>
          </a:p>
          <a:p>
            <a:pPr marL="457518" indent="-342900">
              <a:buFont typeface="+mj-lt"/>
              <a:buAutoNum type="alphaLcPeriod"/>
            </a:pPr>
            <a:r>
              <a:rPr lang="en-AU" sz="1600" dirty="0"/>
              <a:t>ls –al (</a:t>
            </a:r>
            <a:r>
              <a:rPr lang="en-AU" sz="1600" dirty="0" err="1"/>
              <a:t>begge</a:t>
            </a:r>
            <a:r>
              <a:rPr lang="en-AU" sz="1600" dirty="0"/>
              <a:t> dele)</a:t>
            </a:r>
          </a:p>
          <a:p>
            <a:pPr marL="457518" indent="-342900">
              <a:buFont typeface="+mj-lt"/>
              <a:buAutoNum type="alphaLcPeriod"/>
            </a:pPr>
            <a:endParaRPr lang="en-AU" sz="1600" dirty="0"/>
          </a:p>
          <a:p>
            <a:pPr marL="457518" indent="-342900">
              <a:buFont typeface="+mj-lt"/>
              <a:buAutoNum type="alphaLcPeriod"/>
            </a:pPr>
            <a:r>
              <a:rPr lang="en-AU" sz="1600" dirty="0" err="1"/>
              <a:t>pwd</a:t>
            </a:r>
            <a:r>
              <a:rPr lang="en-AU" sz="1600" dirty="0"/>
              <a:t> (print working directory – </a:t>
            </a:r>
            <a:r>
              <a:rPr lang="en-AU" sz="1600" dirty="0" err="1"/>
              <a:t>hvor</a:t>
            </a:r>
            <a:r>
              <a:rPr lang="en-AU" sz="1600" dirty="0"/>
              <a:t> </a:t>
            </a:r>
            <a:r>
              <a:rPr lang="en-AU" sz="1600" dirty="0" err="1"/>
              <a:t>er</a:t>
            </a:r>
            <a:r>
              <a:rPr lang="en-AU" sz="1600" dirty="0"/>
              <a:t> vi)</a:t>
            </a:r>
          </a:p>
          <a:p>
            <a:pPr marL="457518" indent="-342900">
              <a:buFont typeface="+mj-lt"/>
              <a:buAutoNum type="alphaLcPeriod"/>
            </a:pPr>
            <a:r>
              <a:rPr lang="en-AU" sz="1600" dirty="0"/>
              <a:t>cd (change directory)</a:t>
            </a:r>
          </a:p>
          <a:p>
            <a:pPr marL="457518" indent="-342900">
              <a:buFont typeface="+mj-lt"/>
              <a:buAutoNum type="alphaLcPeriod"/>
            </a:pPr>
            <a:endParaRPr lang="en-AU" sz="1600" dirty="0"/>
          </a:p>
          <a:p>
            <a:pPr marL="114618" indent="0">
              <a:buNone/>
            </a:pPr>
            <a:r>
              <a:rPr lang="en-AU" sz="1800" dirty="0"/>
              <a:t>special directories</a:t>
            </a:r>
          </a:p>
          <a:p>
            <a:pPr marL="571818" lvl="1" indent="0">
              <a:buNone/>
            </a:pPr>
            <a:r>
              <a:rPr lang="en-AU" sz="1600" dirty="0"/>
              <a:t>this directory “.”</a:t>
            </a:r>
          </a:p>
          <a:p>
            <a:pPr marL="571818" lvl="1" indent="0">
              <a:buNone/>
            </a:pPr>
            <a:r>
              <a:rPr lang="en-AU" sz="1600" dirty="0"/>
              <a:t>root directory “/”</a:t>
            </a:r>
          </a:p>
          <a:p>
            <a:pPr marL="571818" lvl="1" indent="0">
              <a:buNone/>
            </a:pPr>
            <a:r>
              <a:rPr lang="en-AU" sz="1600" dirty="0"/>
              <a:t>above directory “..”</a:t>
            </a:r>
          </a:p>
          <a:p>
            <a:pPr marL="571818" lvl="1" indent="0">
              <a:buNone/>
            </a:pPr>
            <a:r>
              <a:rPr lang="en-AU" sz="1600" dirty="0"/>
              <a:t>user home “~”</a:t>
            </a:r>
          </a:p>
          <a:p>
            <a:pPr marL="114618" indent="0">
              <a:buNone/>
            </a:pPr>
            <a:endParaRPr lang="en-AU" sz="2014" dirty="0"/>
          </a:p>
          <a:p>
            <a:pPr marL="114618" indent="0">
              <a:buNone/>
            </a:pPr>
            <a:r>
              <a:rPr lang="en-AU" sz="2014" dirty="0"/>
              <a:t>show contents of file: “less &lt;filename&gt;”</a:t>
            </a:r>
          </a:p>
          <a:p>
            <a:pPr marL="114618" indent="0">
              <a:buNone/>
            </a:pPr>
            <a:endParaRPr lang="en-AU" sz="2014" dirty="0"/>
          </a:p>
        </p:txBody>
      </p:sp>
    </p:spTree>
    <p:extLst>
      <p:ext uri="{BB962C8B-B14F-4D97-AF65-F5344CB8AC3E}">
        <p14:creationId xmlns:p14="http://schemas.microsoft.com/office/powerpoint/2010/main" val="2449096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48AA35-5C82-9249-8B5F-E9052C0E10AF}"/>
              </a:ext>
            </a:extLst>
          </p:cNvPr>
          <p:cNvSpPr>
            <a:spLocks noGrp="1"/>
          </p:cNvSpPr>
          <p:nvPr>
            <p:ph type="body" idx="1"/>
          </p:nvPr>
        </p:nvSpPr>
        <p:spPr/>
        <p:txBody>
          <a:bodyPr/>
          <a:lstStyle/>
          <a:p>
            <a:r>
              <a:rPr lang="da-DK" dirty="0" err="1"/>
              <a:t>Exercise</a:t>
            </a:r>
            <a:endParaRPr lang="da-DK" dirty="0"/>
          </a:p>
        </p:txBody>
      </p:sp>
      <p:sp>
        <p:nvSpPr>
          <p:cNvPr id="3" name="Text Placeholder 2">
            <a:extLst>
              <a:ext uri="{FF2B5EF4-FFF2-40B4-BE49-F238E27FC236}">
                <a16:creationId xmlns:a16="http://schemas.microsoft.com/office/drawing/2014/main" id="{7FE109DE-2834-604A-B0C7-AEF23DAC7682}"/>
              </a:ext>
            </a:extLst>
          </p:cNvPr>
          <p:cNvSpPr>
            <a:spLocks noGrp="1"/>
          </p:cNvSpPr>
          <p:nvPr>
            <p:ph type="body" idx="2"/>
          </p:nvPr>
        </p:nvSpPr>
        <p:spPr/>
        <p:txBody>
          <a:bodyPr/>
          <a:lstStyle/>
          <a:p>
            <a:pPr marL="457518" indent="-342900">
              <a:buFont typeface="+mj-lt"/>
              <a:buAutoNum type="arabicPeriod"/>
            </a:pPr>
            <a:r>
              <a:rPr lang="da-DK" dirty="0"/>
              <a:t>Go to the </a:t>
            </a:r>
            <a:r>
              <a:rPr lang="da-DK" dirty="0" err="1"/>
              <a:t>directory</a:t>
            </a:r>
            <a:r>
              <a:rPr lang="da-DK" dirty="0"/>
              <a:t> of </a:t>
            </a:r>
            <a:r>
              <a:rPr lang="da-DK" dirty="0" err="1"/>
              <a:t>your</a:t>
            </a:r>
            <a:r>
              <a:rPr lang="da-DK" dirty="0"/>
              <a:t> </a:t>
            </a:r>
            <a:r>
              <a:rPr lang="da-DK" dirty="0" err="1"/>
              <a:t>IntelliJ</a:t>
            </a:r>
            <a:r>
              <a:rPr lang="da-DK" dirty="0"/>
              <a:t> </a:t>
            </a:r>
            <a:r>
              <a:rPr lang="da-DK" dirty="0" err="1"/>
              <a:t>project</a:t>
            </a:r>
            <a:r>
              <a:rPr lang="da-DK" dirty="0"/>
              <a:t> from </a:t>
            </a:r>
            <a:r>
              <a:rPr lang="da-DK" dirty="0" err="1"/>
              <a:t>first</a:t>
            </a:r>
            <a:r>
              <a:rPr lang="da-DK" dirty="0"/>
              <a:t> </a:t>
            </a:r>
            <a:r>
              <a:rPr lang="da-DK" dirty="0" err="1"/>
              <a:t>week</a:t>
            </a:r>
            <a:endParaRPr lang="da-DK" dirty="0"/>
          </a:p>
          <a:p>
            <a:pPr marL="457518" indent="-342900">
              <a:buFont typeface="+mj-lt"/>
              <a:buAutoNum type="arabicPeriod"/>
            </a:pPr>
            <a:r>
              <a:rPr lang="da-DK" dirty="0"/>
              <a:t>From </a:t>
            </a:r>
            <a:r>
              <a:rPr lang="da-DK" dirty="0" err="1"/>
              <a:t>there</a:t>
            </a:r>
            <a:r>
              <a:rPr lang="da-DK" dirty="0"/>
              <a:t> go to the </a:t>
            </a:r>
            <a:r>
              <a:rPr lang="da-DK" dirty="0" err="1"/>
              <a:t>directory</a:t>
            </a:r>
            <a:r>
              <a:rPr lang="da-DK" dirty="0"/>
              <a:t> </a:t>
            </a:r>
            <a:r>
              <a:rPr lang="da-DK" dirty="0" err="1"/>
              <a:t>where</a:t>
            </a:r>
            <a:r>
              <a:rPr lang="da-DK" dirty="0"/>
              <a:t> the html files </a:t>
            </a:r>
            <a:r>
              <a:rPr lang="da-DK" dirty="0" err="1"/>
              <a:t>were</a:t>
            </a:r>
            <a:r>
              <a:rPr lang="da-DK" dirty="0"/>
              <a:t> </a:t>
            </a:r>
            <a:r>
              <a:rPr lang="da-DK" dirty="0" err="1"/>
              <a:t>stored</a:t>
            </a:r>
            <a:endParaRPr lang="da-DK" dirty="0"/>
          </a:p>
          <a:p>
            <a:pPr marL="457518" indent="-342900">
              <a:buFont typeface="+mj-lt"/>
              <a:buAutoNum type="arabicPeriod"/>
            </a:pPr>
            <a:r>
              <a:rPr lang="da-DK" dirty="0"/>
              <a:t>Look at the </a:t>
            </a:r>
            <a:r>
              <a:rPr lang="da-DK" dirty="0" err="1"/>
              <a:t>contents</a:t>
            </a:r>
            <a:r>
              <a:rPr lang="da-DK" dirty="0"/>
              <a:t> of </a:t>
            </a:r>
            <a:r>
              <a:rPr lang="da-DK" dirty="0" err="1"/>
              <a:t>one</a:t>
            </a:r>
            <a:r>
              <a:rPr lang="da-DK" dirty="0"/>
              <a:t> of the html files</a:t>
            </a:r>
          </a:p>
          <a:p>
            <a:pPr marL="114618" indent="0">
              <a:buNone/>
            </a:pPr>
            <a:endParaRPr lang="da-DK" dirty="0"/>
          </a:p>
          <a:p>
            <a:pPr marL="114618" indent="0">
              <a:buNone/>
            </a:pPr>
            <a:endParaRPr lang="da-DK" dirty="0"/>
          </a:p>
        </p:txBody>
      </p:sp>
    </p:spTree>
    <p:extLst>
      <p:ext uri="{BB962C8B-B14F-4D97-AF65-F5344CB8AC3E}">
        <p14:creationId xmlns:p14="http://schemas.microsoft.com/office/powerpoint/2010/main" val="255912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740DF-4BC8-5F4F-9F24-B6DC41A80370}"/>
              </a:ext>
            </a:extLst>
          </p:cNvPr>
          <p:cNvSpPr>
            <a:spLocks noGrp="1"/>
          </p:cNvSpPr>
          <p:nvPr>
            <p:ph type="body" idx="1"/>
          </p:nvPr>
        </p:nvSpPr>
        <p:spPr/>
        <p:txBody>
          <a:bodyPr/>
          <a:lstStyle/>
          <a:p>
            <a:r>
              <a:rPr lang="da-DK" dirty="0"/>
              <a:t>Java program fra kommando </a:t>
            </a:r>
            <a:r>
              <a:rPr lang="da-DK" dirty="0" err="1"/>
              <a:t>promt</a:t>
            </a:r>
            <a:endParaRPr lang="da-DK" dirty="0"/>
          </a:p>
        </p:txBody>
      </p:sp>
      <p:sp>
        <p:nvSpPr>
          <p:cNvPr id="3" name="Text Placeholder 2">
            <a:extLst>
              <a:ext uri="{FF2B5EF4-FFF2-40B4-BE49-F238E27FC236}">
                <a16:creationId xmlns:a16="http://schemas.microsoft.com/office/drawing/2014/main" id="{C2975CFB-A2AB-F440-A3C8-D4F2B5059571}"/>
              </a:ext>
            </a:extLst>
          </p:cNvPr>
          <p:cNvSpPr>
            <a:spLocks noGrp="1"/>
          </p:cNvSpPr>
          <p:nvPr>
            <p:ph type="body" idx="2"/>
          </p:nvPr>
        </p:nvSpPr>
        <p:spPr>
          <a:xfrm>
            <a:off x="220133" y="890546"/>
            <a:ext cx="8636000" cy="4920209"/>
          </a:xfrm>
        </p:spPr>
        <p:txBody>
          <a:bodyPr/>
          <a:lstStyle/>
          <a:p>
            <a:pPr marL="114618" indent="0">
              <a:buNone/>
            </a:pPr>
            <a:r>
              <a:rPr lang="da-DK" dirty="0" err="1"/>
              <a:t>IntelliJ</a:t>
            </a:r>
            <a:r>
              <a:rPr lang="da-DK" dirty="0"/>
              <a:t> genererer en ”</a:t>
            </a:r>
            <a:r>
              <a:rPr lang="da-DK" dirty="0" err="1"/>
              <a:t>jar</a:t>
            </a:r>
            <a:r>
              <a:rPr lang="da-DK" dirty="0"/>
              <a:t>” fil når I oversætter jeres program. </a:t>
            </a:r>
          </a:p>
          <a:p>
            <a:pPr marL="114618" indent="0">
              <a:buNone/>
            </a:pPr>
            <a:r>
              <a:rPr lang="da-DK" dirty="0"/>
              <a:t>Vælg ”</a:t>
            </a:r>
            <a:r>
              <a:rPr lang="da-DK" dirty="0" err="1"/>
              <a:t>clean</a:t>
            </a:r>
            <a:r>
              <a:rPr lang="da-DK" dirty="0"/>
              <a:t> and </a:t>
            </a:r>
            <a:r>
              <a:rPr lang="da-DK" dirty="0" err="1"/>
              <a:t>build</a:t>
            </a:r>
            <a:r>
              <a:rPr lang="da-DK" dirty="0"/>
              <a:t>” (           ) for at lave </a:t>
            </a:r>
            <a:r>
              <a:rPr lang="da-DK" dirty="0" err="1"/>
              <a:t>jar</a:t>
            </a:r>
            <a:r>
              <a:rPr lang="da-DK" dirty="0"/>
              <a:t> filen.</a:t>
            </a:r>
          </a:p>
          <a:p>
            <a:pPr marL="114618" indent="0">
              <a:buNone/>
            </a:pPr>
            <a:endParaRPr lang="da-DK" dirty="0"/>
          </a:p>
          <a:p>
            <a:pPr marL="114618" indent="0">
              <a:buNone/>
            </a:pPr>
            <a:r>
              <a:rPr lang="da-DK" dirty="0"/>
              <a:t>Man kan køre en </a:t>
            </a:r>
            <a:r>
              <a:rPr lang="da-DK" dirty="0" err="1"/>
              <a:t>java</a:t>
            </a:r>
            <a:r>
              <a:rPr lang="da-DK" dirty="0"/>
              <a:t> </a:t>
            </a:r>
            <a:r>
              <a:rPr lang="da-DK" dirty="0" err="1"/>
              <a:t>jar</a:t>
            </a:r>
            <a:r>
              <a:rPr lang="da-DK" dirty="0"/>
              <a:t>-fil fra kommando prompt:</a:t>
            </a:r>
          </a:p>
          <a:p>
            <a:pPr marL="114618" indent="0">
              <a:buNone/>
            </a:pPr>
            <a:r>
              <a:rPr lang="da-DK" dirty="0" err="1"/>
              <a:t>java</a:t>
            </a:r>
            <a:r>
              <a:rPr lang="da-DK" dirty="0"/>
              <a:t> -</a:t>
            </a:r>
            <a:r>
              <a:rPr lang="da-DK" dirty="0" err="1"/>
              <a:t>cp</a:t>
            </a:r>
            <a:r>
              <a:rPr lang="da-DK" dirty="0"/>
              <a:t> </a:t>
            </a:r>
            <a:r>
              <a:rPr lang="da-DK" i="1" dirty="0"/>
              <a:t>‹sti›</a:t>
            </a:r>
            <a:r>
              <a:rPr lang="da-DK" dirty="0"/>
              <a:t>/</a:t>
            </a:r>
            <a:r>
              <a:rPr lang="da-DK" dirty="0" err="1"/>
              <a:t>foo.jar</a:t>
            </a:r>
            <a:r>
              <a:rPr lang="da-DK" dirty="0"/>
              <a:t> </a:t>
            </a:r>
            <a:r>
              <a:rPr lang="da-DK" dirty="0" err="1"/>
              <a:t>full.package.name.ClassName</a:t>
            </a:r>
            <a:endParaRPr lang="da-DK" dirty="0"/>
          </a:p>
          <a:p>
            <a:pPr marL="114618" indent="0">
              <a:buNone/>
            </a:pPr>
            <a:endParaRPr lang="da-DK" dirty="0"/>
          </a:p>
          <a:p>
            <a:pPr marL="114618" indent="0">
              <a:buNone/>
            </a:pPr>
            <a:r>
              <a:rPr lang="da-DK" dirty="0"/>
              <a:t>f.eks. </a:t>
            </a:r>
          </a:p>
          <a:p>
            <a:pPr marL="114618" indent="0">
              <a:buNone/>
            </a:pPr>
            <a:r>
              <a:rPr lang="da-DK" dirty="0" err="1"/>
              <a:t>java</a:t>
            </a:r>
            <a:r>
              <a:rPr lang="da-DK" dirty="0"/>
              <a:t> -</a:t>
            </a:r>
            <a:r>
              <a:rPr lang="da-DK" dirty="0" err="1"/>
              <a:t>cp</a:t>
            </a:r>
            <a:r>
              <a:rPr lang="da-DK" dirty="0"/>
              <a:t> ./Modul1Network-0.1.jar webserver.dat.sem2.ServerMain</a:t>
            </a:r>
          </a:p>
          <a:p>
            <a:pPr marL="114618" indent="0">
              <a:buNone/>
            </a:pPr>
            <a:endParaRPr lang="da-DK" dirty="0"/>
          </a:p>
          <a:p>
            <a:pPr marL="114618" indent="0">
              <a:buNone/>
            </a:pPr>
            <a:r>
              <a:rPr lang="da-DK" dirty="0"/>
              <a:t>bemærk hvis </a:t>
            </a:r>
            <a:r>
              <a:rPr lang="da-DK" b="1" dirty="0"/>
              <a:t>fil-stien</a:t>
            </a:r>
            <a:r>
              <a:rPr lang="da-DK" dirty="0"/>
              <a:t> til </a:t>
            </a:r>
            <a:r>
              <a:rPr lang="da-DK" dirty="0" err="1"/>
              <a:t>jar</a:t>
            </a:r>
            <a:r>
              <a:rPr lang="da-DK" dirty="0"/>
              <a:t> filen er</a:t>
            </a:r>
          </a:p>
          <a:p>
            <a:pPr marL="114618" indent="0">
              <a:buNone/>
            </a:pPr>
            <a:r>
              <a:rPr lang="da-DK" dirty="0"/>
              <a:t>	/Users/</a:t>
            </a:r>
            <a:r>
              <a:rPr lang="da-DK" dirty="0" err="1"/>
              <a:t>kasper</a:t>
            </a:r>
            <a:r>
              <a:rPr lang="da-DK" dirty="0"/>
              <a:t>/</a:t>
            </a:r>
            <a:r>
              <a:rPr lang="da-DK" dirty="0" err="1"/>
              <a:t>mitintellij</a:t>
            </a:r>
            <a:r>
              <a:rPr lang="da-DK" dirty="0"/>
              <a:t>/modul1/Modul1Network-0.1.jar </a:t>
            </a:r>
          </a:p>
          <a:p>
            <a:pPr marL="114618" indent="0">
              <a:buNone/>
            </a:pPr>
            <a:r>
              <a:rPr lang="da-DK" dirty="0"/>
              <a:t>kan man også skrive:</a:t>
            </a:r>
          </a:p>
          <a:p>
            <a:pPr marL="114618" indent="0">
              <a:buNone/>
            </a:pPr>
            <a:endParaRPr lang="da-DK" dirty="0"/>
          </a:p>
          <a:p>
            <a:pPr marL="114618" indent="0">
              <a:buNone/>
            </a:pPr>
            <a:r>
              <a:rPr lang="da-DK" sz="1200" dirty="0" err="1"/>
              <a:t>java</a:t>
            </a:r>
            <a:r>
              <a:rPr lang="da-DK" sz="1200" dirty="0"/>
              <a:t> -</a:t>
            </a:r>
            <a:r>
              <a:rPr lang="da-DK" sz="1200" dirty="0" err="1"/>
              <a:t>cp</a:t>
            </a:r>
            <a:r>
              <a:rPr lang="da-DK" sz="1200" dirty="0"/>
              <a:t> /Users/</a:t>
            </a:r>
            <a:r>
              <a:rPr lang="da-DK" sz="1200" dirty="0" err="1"/>
              <a:t>kasper</a:t>
            </a:r>
            <a:r>
              <a:rPr lang="da-DK" sz="1200" dirty="0"/>
              <a:t>/</a:t>
            </a:r>
            <a:r>
              <a:rPr lang="da-DK" sz="1200" dirty="0" err="1"/>
              <a:t>mitintellij</a:t>
            </a:r>
            <a:r>
              <a:rPr lang="da-DK" sz="1200" dirty="0"/>
              <a:t>/modul1/Modul1Network-0.1.jar webserver.dat.sem2.ServerMain</a:t>
            </a:r>
          </a:p>
          <a:p>
            <a:pPr marL="114618" indent="0">
              <a:buNone/>
            </a:pPr>
            <a:endParaRPr lang="da-DK" dirty="0"/>
          </a:p>
        </p:txBody>
      </p:sp>
      <p:pic>
        <p:nvPicPr>
          <p:cNvPr id="4" name="Picture 3">
            <a:extLst>
              <a:ext uri="{FF2B5EF4-FFF2-40B4-BE49-F238E27FC236}">
                <a16:creationId xmlns:a16="http://schemas.microsoft.com/office/drawing/2014/main" id="{BA51E142-5AAC-5349-92E0-144BBD60C1DD}"/>
              </a:ext>
            </a:extLst>
          </p:cNvPr>
          <p:cNvPicPr>
            <a:picLocks noChangeAspect="1"/>
          </p:cNvPicPr>
          <p:nvPr/>
        </p:nvPicPr>
        <p:blipFill>
          <a:blip r:embed="rId2"/>
          <a:stretch>
            <a:fillRect/>
          </a:stretch>
        </p:blipFill>
        <p:spPr>
          <a:xfrm>
            <a:off x="3517900" y="1318683"/>
            <a:ext cx="482600" cy="393700"/>
          </a:xfrm>
          <a:prstGeom prst="rect">
            <a:avLst/>
          </a:prstGeom>
        </p:spPr>
      </p:pic>
    </p:spTree>
    <p:extLst>
      <p:ext uri="{BB962C8B-B14F-4D97-AF65-F5344CB8AC3E}">
        <p14:creationId xmlns:p14="http://schemas.microsoft.com/office/powerpoint/2010/main" val="1742954667"/>
      </p:ext>
    </p:extLst>
  </p:cSld>
  <p:clrMapOvr>
    <a:masterClrMapping/>
  </p:clrMapOvr>
</p:sld>
</file>

<file path=ppt/theme/theme1.xml><?xml version="1.0" encoding="utf-8"?>
<a:theme xmlns:a="http://schemas.openxmlformats.org/drawingml/2006/main" name="cph">
  <a:themeElements>
    <a:clrScheme name="Konto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Kont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Cphbusiness-koe</Template>
  <TotalTime>581</TotalTime>
  <Words>2155</Words>
  <Application>Microsoft Macintosh PowerPoint</Application>
  <PresentationFormat>On-screen Show (4:3)</PresentationFormat>
  <Paragraphs>339</Paragraphs>
  <Slides>34</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Verdana</vt:lpstr>
      <vt:lpstr>Courier New</vt:lpstr>
      <vt:lpstr>Helvetica Neue</vt:lpstr>
      <vt:lpstr>Calibri</vt:lpstr>
      <vt:lpstr>Noto Sans Symbols</vt:lpstr>
      <vt:lpstr>Arial</vt:lpstr>
      <vt:lpstr>cph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Jon Bertelsen (JOBE - Adjunkt - Cphbusiness)</cp:lastModifiedBy>
  <cp:revision>42</cp:revision>
  <dcterms:modified xsi:type="dcterms:W3CDTF">2019-02-06T18:21:01Z</dcterms:modified>
</cp:coreProperties>
</file>